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0"/>
  </p:notesMasterIdLst>
  <p:handoutMasterIdLst>
    <p:handoutMasterId r:id="rId31"/>
  </p:handoutMasterIdLst>
  <p:sldIdLst>
    <p:sldId id="256" r:id="rId2"/>
    <p:sldId id="260" r:id="rId3"/>
    <p:sldId id="257"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5" r:id="rId26"/>
    <p:sldId id="296" r:id="rId27"/>
    <p:sldId id="297" r:id="rId28"/>
    <p:sldId id="29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p:scale>
          <a:sx n="76" d="100"/>
          <a:sy n="76" d="100"/>
        </p:scale>
        <p:origin x="-1236" y="210"/>
      </p:cViewPr>
      <p:guideLst>
        <p:guide orient="horz" pos="2160"/>
        <p:guide pos="2880"/>
      </p:guideLst>
    </p:cSldViewPr>
  </p:slideViewPr>
  <p:notesTextViewPr>
    <p:cViewPr>
      <p:scale>
        <a:sx n="100" d="100"/>
        <a:sy n="100" d="100"/>
      </p:scale>
      <p:origin x="0" y="0"/>
    </p:cViewPr>
  </p:notesTextViewPr>
  <p:notesViewPr>
    <p:cSldViewPr>
      <p:cViewPr varScale="1">
        <p:scale>
          <a:sx n="53" d="100"/>
          <a:sy n="53" d="100"/>
        </p:scale>
        <p:origin x="-285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BHARATI VIDYAPEETH'S COLLEGE OF ENGINEERING</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A27995-EB6A-4E58-89D3-6B01BBEF1DCF}" type="datetimeFigureOut">
              <a:rPr lang="en-US" smtClean="0"/>
              <a:pPr/>
              <a:t>4/6/2020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BHARATI VIDYAPEETH'S COLLEGE OF ENGINEERING, Dept. of IT</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AF0AFE-47B2-47D1-AA72-E73256685BC2}" type="slidenum">
              <a:rPr lang="en-US" smtClean="0"/>
              <a:pPr/>
              <a:t>‹#›</a:t>
            </a:fld>
            <a:endParaRPr lang="en-US"/>
          </a:p>
        </p:txBody>
      </p:sp>
      <p:pic>
        <p:nvPicPr>
          <p:cNvPr id="6" name="Picture 5" descr="New Bitmap Image.bmp"/>
          <p:cNvPicPr>
            <a:picLocks noChangeAspect="1"/>
          </p:cNvPicPr>
          <p:nvPr/>
        </p:nvPicPr>
        <p:blipFill>
          <a:blip r:embed="rId2" cstate="print"/>
          <a:stretch>
            <a:fillRect/>
          </a:stretch>
        </p:blipFill>
        <p:spPr>
          <a:xfrm>
            <a:off x="0" y="428596"/>
            <a:ext cx="2920748" cy="1642119"/>
          </a:xfrm>
          <a:prstGeom prst="rect">
            <a:avLst/>
          </a:prstGeom>
        </p:spPr>
      </p:pic>
    </p:spTree>
    <p:extLst>
      <p:ext uri="{BB962C8B-B14F-4D97-AF65-F5344CB8AC3E}">
        <p14:creationId xmlns:p14="http://schemas.microsoft.com/office/powerpoint/2010/main" val="28075879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BHARATI VIDYAPEETH'S COLLEGE OF ENGINEERING</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BEBB31-8C83-4C72-8A84-6828A8281609}" type="datetimeFigureOut">
              <a:rPr lang="en-US" smtClean="0"/>
              <a:pPr/>
              <a:t>4/6/2020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BHARATI VIDYAPEETH'S COLLEGE OF ENGINEERING, Dept. of IT</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EFA317-401B-4B93-B349-2D3824EB8970}" type="slidenum">
              <a:rPr lang="en-US" smtClean="0"/>
              <a:pPr/>
              <a:t>‹#›</a:t>
            </a:fld>
            <a:endParaRPr lang="en-US"/>
          </a:p>
        </p:txBody>
      </p:sp>
    </p:spTree>
    <p:extLst>
      <p:ext uri="{BB962C8B-B14F-4D97-AF65-F5344CB8AC3E}">
        <p14:creationId xmlns:p14="http://schemas.microsoft.com/office/powerpoint/2010/main" val="274045234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EFA317-401B-4B93-B349-2D3824EB8970}"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BHARATI VIDYAPEETH'S COLLEGE OF ENGINEERING, Dept. of IT</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0B4D1C4D-9788-4419-9C66-4660F72E0A58}" type="datetime1">
              <a:rPr lang="en-US" smtClean="0"/>
              <a:t>4/6/2020</a:t>
            </a:fld>
            <a:endParaRPr lang="en-US"/>
          </a:p>
        </p:txBody>
      </p:sp>
      <p:sp>
        <p:nvSpPr>
          <p:cNvPr id="17" name="Footer Placeholder 16"/>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A863FF37-6896-4150-90F0-46A38F919159}"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pic>
        <p:nvPicPr>
          <p:cNvPr id="14" name="Picture 13" descr="logo.png"/>
          <p:cNvPicPr>
            <a:picLocks noChangeAspect="1"/>
          </p:cNvPicPr>
          <p:nvPr userDrawn="1"/>
        </p:nvPicPr>
        <p:blipFill>
          <a:blip r:embed="rId2"/>
          <a:stretch>
            <a:fillRect/>
          </a:stretch>
        </p:blipFill>
        <p:spPr>
          <a:xfrm>
            <a:off x="3500430" y="285728"/>
            <a:ext cx="2053697" cy="92880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DC4576-7A41-4DF2-87EA-B66005151CA9}" type="datetime1">
              <a:rPr lang="en-US" smtClean="0"/>
              <a:t>4/6/2020</a:t>
            </a:fld>
            <a:endParaRPr lang="en-US"/>
          </a:p>
        </p:txBody>
      </p:sp>
      <p:sp>
        <p:nvSpPr>
          <p:cNvPr id="5" name="Footer Placeholder 4"/>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a:p>
        </p:txBody>
      </p:sp>
      <p:sp>
        <p:nvSpPr>
          <p:cNvPr id="6" name="Slide Number Placeholder 5"/>
          <p:cNvSpPr>
            <a:spLocks noGrp="1"/>
          </p:cNvSpPr>
          <p:nvPr>
            <p:ph type="sldNum" sz="quarter" idx="12"/>
          </p:nvPr>
        </p:nvSpPr>
        <p:spPr/>
        <p:txBody>
          <a:bodyPr/>
          <a:lstStyle/>
          <a:p>
            <a:fld id="{A863FF37-6896-4150-90F0-46A38F9191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ABA9EE9-76B7-490D-B8F1-68CCDEA5A99E}" type="datetime1">
              <a:rPr lang="en-US" smtClean="0"/>
              <a:t>4/6/2020</a:t>
            </a:fld>
            <a:endParaRPr lang="en-US"/>
          </a:p>
        </p:txBody>
      </p:sp>
      <p:sp>
        <p:nvSpPr>
          <p:cNvPr id="5" name="Footer Placeholder 4"/>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a:p>
        </p:txBody>
      </p:sp>
      <p:sp>
        <p:nvSpPr>
          <p:cNvPr id="6" name="Slide Number Placeholder 5"/>
          <p:cNvSpPr>
            <a:spLocks noGrp="1"/>
          </p:cNvSpPr>
          <p:nvPr>
            <p:ph type="sldNum" sz="quarter" idx="12"/>
          </p:nvPr>
        </p:nvSpPr>
        <p:spPr/>
        <p:txBody>
          <a:bodyPr/>
          <a:lstStyle/>
          <a:p>
            <a:fld id="{A863FF37-6896-4150-90F0-46A38F91915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70" y="357166"/>
            <a:ext cx="6758006" cy="1000132"/>
          </a:xfrm>
        </p:spPr>
        <p:txBody>
          <a:bodyPr/>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a:xfrm>
            <a:off x="642910" y="6257948"/>
            <a:ext cx="7729566" cy="457200"/>
          </a:xfrm>
        </p:spPr>
        <p:txBody>
          <a:bodyPr/>
          <a:lstStyle>
            <a:lvl1pPr>
              <a:defRPr>
                <a:solidFill>
                  <a:schemeClr val="tx1"/>
                </a:solidFill>
                <a:latin typeface="Times New Roman" pitchFamily="18" charset="0"/>
                <a:cs typeface="Times New Roman" pitchFamily="18" charset="0"/>
              </a:defRPr>
            </a:lvl1pPr>
          </a:lstStyle>
          <a:p>
            <a:r>
              <a:rPr lang="en-US" smtClean="0"/>
              <a:t>Department of  Information Technology, BVCOE, New Delhi                                                         Subject: ALGORITHM DESIGN AND ANALYSIS  , Instructor: PUNEET SINGH</a:t>
            </a:r>
            <a:endParaRPr lang="en-US" dirty="0"/>
          </a:p>
        </p:txBody>
      </p:sp>
      <p:sp>
        <p:nvSpPr>
          <p:cNvPr id="6" name="Slide Number Placeholder 5"/>
          <p:cNvSpPr>
            <a:spLocks noGrp="1"/>
          </p:cNvSpPr>
          <p:nvPr>
            <p:ph type="sldNum" sz="quarter" idx="12"/>
          </p:nvPr>
        </p:nvSpPr>
        <p:spPr/>
        <p:txBody>
          <a:bodyPr/>
          <a:lstStyle/>
          <a:p>
            <a:fld id="{A863FF37-6896-4150-90F0-46A38F919159}" type="slidenum">
              <a:rPr lang="en-US" smtClean="0"/>
              <a:pPr/>
              <a:t>‹#›</a:t>
            </a:fld>
            <a:endParaRPr lang="en-US"/>
          </a:p>
        </p:txBody>
      </p:sp>
      <p:sp>
        <p:nvSpPr>
          <p:cNvPr id="8" name="Content Placeholder 7"/>
          <p:cNvSpPr>
            <a:spLocks noGrp="1"/>
          </p:cNvSpPr>
          <p:nvPr>
            <p:ph sz="quarter" idx="1"/>
          </p:nvPr>
        </p:nvSpPr>
        <p:spPr>
          <a:xfrm>
            <a:off x="500034" y="1447800"/>
            <a:ext cx="8186766" cy="4572000"/>
          </a:xfrm>
        </p:spPr>
        <p:txBody>
          <a:bodyPr vert="horz"/>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pic>
        <p:nvPicPr>
          <p:cNvPr id="11" name="Picture 10" descr="logo.png"/>
          <p:cNvPicPr>
            <a:picLocks noChangeAspect="1"/>
          </p:cNvPicPr>
          <p:nvPr userDrawn="1"/>
        </p:nvPicPr>
        <p:blipFill>
          <a:blip r:embed="rId2"/>
          <a:stretch>
            <a:fillRect/>
          </a:stretch>
        </p:blipFill>
        <p:spPr>
          <a:xfrm>
            <a:off x="104492" y="214290"/>
            <a:ext cx="1895740" cy="8573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ED02D75-D976-4E53-8E22-B6E59A50AC87}" type="datetime1">
              <a:rPr lang="en-US" smtClean="0"/>
              <a:t>4/6/2020</a:t>
            </a:fld>
            <a:endParaRPr lang="en-US"/>
          </a:p>
        </p:txBody>
      </p:sp>
      <p:sp>
        <p:nvSpPr>
          <p:cNvPr id="5" name="Footer Placeholder 4"/>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dirty="0"/>
          </a:p>
        </p:txBody>
      </p:sp>
      <p:sp>
        <p:nvSpPr>
          <p:cNvPr id="6" name="Slide Number Placeholder 5"/>
          <p:cNvSpPr>
            <a:spLocks noGrp="1"/>
          </p:cNvSpPr>
          <p:nvPr>
            <p:ph type="sldNum" sz="quarter" idx="12"/>
          </p:nvPr>
        </p:nvSpPr>
        <p:spPr/>
        <p:txBody>
          <a:bodyPr/>
          <a:lstStyle/>
          <a:p>
            <a:fld id="{A863FF37-6896-4150-90F0-46A38F919159}"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pic>
        <p:nvPicPr>
          <p:cNvPr id="7" name="Picture 6" descr="logo.png"/>
          <p:cNvPicPr>
            <a:picLocks noChangeAspect="1"/>
          </p:cNvPicPr>
          <p:nvPr userDrawn="1"/>
        </p:nvPicPr>
        <p:blipFill>
          <a:blip r:embed="rId2"/>
          <a:stretch>
            <a:fillRect/>
          </a:stretch>
        </p:blipFill>
        <p:spPr>
          <a:xfrm>
            <a:off x="104492" y="214290"/>
            <a:ext cx="1895740" cy="8573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969D9EC-218D-4481-B532-15E9FB18BB50}" type="datetime1">
              <a:rPr lang="en-US" smtClean="0"/>
              <a:t>4/6/2020</a:t>
            </a:fld>
            <a:endParaRPr lang="en-US"/>
          </a:p>
        </p:txBody>
      </p:sp>
      <p:sp>
        <p:nvSpPr>
          <p:cNvPr id="5" name="Footer Placeholder 4"/>
          <p:cNvSpPr>
            <a:spLocks noGrp="1"/>
          </p:cNvSpPr>
          <p:nvPr>
            <p:ph type="ftr" sz="quarter" idx="11"/>
          </p:nvPr>
        </p:nvSpPr>
        <p:spPr>
          <a:xfrm>
            <a:off x="800100" y="6172200"/>
            <a:ext cx="4000500" cy="457200"/>
          </a:xfrm>
        </p:spPr>
        <p:txBody>
          <a:bodyPr/>
          <a:lstStyle/>
          <a:p>
            <a:r>
              <a:rPr lang="en-US" smtClean="0"/>
              <a:t>Department of  Information Technology, BVCOE, New Delhi                                                         Subject: ALGORITHM DESIGN AND ANALYSIS  , Instructor: PUNEET SINGH</a:t>
            </a:r>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A863FF37-6896-4150-90F0-46A38F919159}" type="slidenum">
              <a:rPr lang="en-US" smtClean="0"/>
              <a:pPr/>
              <a:t>‹#›</a:t>
            </a:fld>
            <a:endParaRPr lang="en-US"/>
          </a:p>
        </p:txBody>
      </p:sp>
      <p:pic>
        <p:nvPicPr>
          <p:cNvPr id="12" name="Picture 11" descr="logo.png"/>
          <p:cNvPicPr>
            <a:picLocks noChangeAspect="1"/>
          </p:cNvPicPr>
          <p:nvPr userDrawn="1"/>
        </p:nvPicPr>
        <p:blipFill>
          <a:blip r:embed="rId2"/>
          <a:stretch>
            <a:fillRect/>
          </a:stretch>
        </p:blipFill>
        <p:spPr>
          <a:xfrm>
            <a:off x="3571868" y="214290"/>
            <a:ext cx="1895740" cy="8573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3B94239-5BF9-41C6-BCAD-1A3D79604F04}" type="datetime1">
              <a:rPr lang="en-US" smtClean="0"/>
              <a:t>4/6/2020</a:t>
            </a:fld>
            <a:endParaRPr lang="en-US"/>
          </a:p>
        </p:txBody>
      </p:sp>
      <p:sp>
        <p:nvSpPr>
          <p:cNvPr id="6" name="Footer Placeholder 5"/>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dirty="0"/>
          </a:p>
        </p:txBody>
      </p:sp>
      <p:sp>
        <p:nvSpPr>
          <p:cNvPr id="7" name="Slide Number Placeholder 6"/>
          <p:cNvSpPr>
            <a:spLocks noGrp="1"/>
          </p:cNvSpPr>
          <p:nvPr>
            <p:ph type="sldNum" sz="quarter" idx="12"/>
          </p:nvPr>
        </p:nvSpPr>
        <p:spPr/>
        <p:txBody>
          <a:bodyPr/>
          <a:lstStyle/>
          <a:p>
            <a:fld id="{A863FF37-6896-4150-90F0-46A38F919159}"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pic>
        <p:nvPicPr>
          <p:cNvPr id="8" name="Picture 7" descr="logo.png"/>
          <p:cNvPicPr>
            <a:picLocks noChangeAspect="1"/>
          </p:cNvPicPr>
          <p:nvPr userDrawn="1"/>
        </p:nvPicPr>
        <p:blipFill>
          <a:blip r:embed="rId2"/>
          <a:stretch>
            <a:fillRect/>
          </a:stretch>
        </p:blipFill>
        <p:spPr>
          <a:xfrm>
            <a:off x="142844" y="285728"/>
            <a:ext cx="1895740" cy="85737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0045A07-54E4-47D8-9FC4-9D95683F5543}" type="datetime1">
              <a:rPr lang="en-US" smtClean="0"/>
              <a:t>4/6/2020</a:t>
            </a:fld>
            <a:endParaRPr lang="en-US"/>
          </a:p>
        </p:txBody>
      </p:sp>
      <p:sp>
        <p:nvSpPr>
          <p:cNvPr id="8" name="Footer Placeholder 7"/>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dirty="0"/>
          </a:p>
        </p:txBody>
      </p:sp>
      <p:sp>
        <p:nvSpPr>
          <p:cNvPr id="9" name="Slide Number Placeholder 8"/>
          <p:cNvSpPr>
            <a:spLocks noGrp="1"/>
          </p:cNvSpPr>
          <p:nvPr>
            <p:ph type="sldNum" sz="quarter" idx="12"/>
          </p:nvPr>
        </p:nvSpPr>
        <p:spPr/>
        <p:txBody>
          <a:bodyPr/>
          <a:lstStyle/>
          <a:p>
            <a:fld id="{A863FF37-6896-4150-90F0-46A38F919159}"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605BC9B-E2BB-423F-9656-47D49FCC0271}" type="datetime1">
              <a:rPr lang="en-US" smtClean="0"/>
              <a:t>4/6/2020</a:t>
            </a:fld>
            <a:endParaRPr lang="en-US"/>
          </a:p>
        </p:txBody>
      </p:sp>
      <p:sp>
        <p:nvSpPr>
          <p:cNvPr id="4" name="Footer Placeholder 3"/>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dirty="0"/>
          </a:p>
        </p:txBody>
      </p:sp>
      <p:sp>
        <p:nvSpPr>
          <p:cNvPr id="5" name="Slide Number Placeholder 4"/>
          <p:cNvSpPr>
            <a:spLocks noGrp="1"/>
          </p:cNvSpPr>
          <p:nvPr>
            <p:ph type="sldNum" sz="quarter" idx="12"/>
          </p:nvPr>
        </p:nvSpPr>
        <p:spPr/>
        <p:txBody>
          <a:bodyPr/>
          <a:lstStyle/>
          <a:p>
            <a:fld id="{A863FF37-6896-4150-90F0-46A38F9191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3258E-796D-4ACA-888F-BB706A820DF9}" type="datetime1">
              <a:rPr lang="en-US" smtClean="0"/>
              <a:t>4/6/2020</a:t>
            </a:fld>
            <a:endParaRPr lang="en-US"/>
          </a:p>
        </p:txBody>
      </p:sp>
      <p:sp>
        <p:nvSpPr>
          <p:cNvPr id="3" name="Footer Placeholder 2"/>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a:p>
        </p:txBody>
      </p:sp>
      <p:sp>
        <p:nvSpPr>
          <p:cNvPr id="4" name="Slide Number Placeholder 3"/>
          <p:cNvSpPr>
            <a:spLocks noGrp="1"/>
          </p:cNvSpPr>
          <p:nvPr>
            <p:ph type="sldNum" sz="quarter" idx="12"/>
          </p:nvPr>
        </p:nvSpPr>
        <p:spPr/>
        <p:txBody>
          <a:bodyPr/>
          <a:lstStyle/>
          <a:p>
            <a:fld id="{A863FF37-6896-4150-90F0-46A38F9191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814547A-01C2-4EC8-9B1E-7121DC4185A2}" type="datetime1">
              <a:rPr lang="en-US" smtClean="0"/>
              <a:t>4/6/2020</a:t>
            </a:fld>
            <a:endParaRPr lang="en-US" dirty="0"/>
          </a:p>
        </p:txBody>
      </p:sp>
      <p:sp>
        <p:nvSpPr>
          <p:cNvPr id="6" name="Footer Placeholder 5"/>
          <p:cNvSpPr>
            <a:spLocks noGrp="1"/>
          </p:cNvSpPr>
          <p:nvPr>
            <p:ph type="ftr" sz="quarter" idx="11"/>
          </p:nvPr>
        </p:nvSpPr>
        <p:spPr/>
        <p:txBody>
          <a:bodyPr/>
          <a:lstStyle/>
          <a:p>
            <a:r>
              <a:rPr lang="en-US" smtClean="0"/>
              <a:t>Department of  Information Technology, BVCOE, New Delhi                                                         Subject: ALGORITHM DESIGN AND ANALYSIS  , Instructor: PUNEET SINGH</a:t>
            </a:r>
            <a:endParaRPr lang="en-US"/>
          </a:p>
        </p:txBody>
      </p:sp>
      <p:sp>
        <p:nvSpPr>
          <p:cNvPr id="7" name="Slide Number Placeholder 6"/>
          <p:cNvSpPr>
            <a:spLocks noGrp="1"/>
          </p:cNvSpPr>
          <p:nvPr>
            <p:ph type="sldNum" sz="quarter" idx="12"/>
          </p:nvPr>
        </p:nvSpPr>
        <p:spPr/>
        <p:txBody>
          <a:bodyPr/>
          <a:lstStyle/>
          <a:p>
            <a:fld id="{A863FF37-6896-4150-90F0-46A38F919159}"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6418011-5ACA-4526-BB9B-FE3A941EB139}" type="datetime1">
              <a:rPr lang="en-US" smtClean="0"/>
              <a:t>4/6/2020</a:t>
            </a:fld>
            <a:endParaRPr lang="en-US"/>
          </a:p>
        </p:txBody>
      </p:sp>
      <p:sp>
        <p:nvSpPr>
          <p:cNvPr id="6" name="Footer Placeholder 5"/>
          <p:cNvSpPr>
            <a:spLocks noGrp="1"/>
          </p:cNvSpPr>
          <p:nvPr>
            <p:ph type="ftr" sz="quarter" idx="11"/>
          </p:nvPr>
        </p:nvSpPr>
        <p:spPr>
          <a:xfrm>
            <a:off x="914400" y="6172200"/>
            <a:ext cx="3886200" cy="457200"/>
          </a:xfrm>
        </p:spPr>
        <p:txBody>
          <a:bodyPr/>
          <a:lstStyle/>
          <a:p>
            <a:r>
              <a:rPr lang="en-US" smtClean="0"/>
              <a:t>Department of  Information Technology, BVCOE, New Delhi                                                         Subject: ALGORITHM DESIGN AND ANALYSIS  , Instructor: PUNEET SINGH</a:t>
            </a:r>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A863FF37-6896-4150-90F0-46A38F919159}"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30AA96C-2035-41DC-B942-0168F140D117}" type="datetime1">
              <a:rPr lang="en-US" smtClean="0"/>
              <a:t>4/6/2020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smtClean="0"/>
              <a:t>Department of  Information Technology, BVCOE, New Delhi                                                         Subject: ALGORITHM DESIGN AND ANALYSIS  , Instructor: PUNEET SINGH</a:t>
            </a:r>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A863FF37-6896-4150-90F0-46A38F91915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10" r:id="rId12"/>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0000">
              <a:schemeClr val="accent1">
                <a:tint val="44500"/>
                <a:satMod val="160000"/>
              </a:schemeClr>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lgn="ctr"/>
            <a:endParaRPr lang="en-US" b="1" dirty="0"/>
          </a:p>
        </p:txBody>
      </p:sp>
      <p:sp>
        <p:nvSpPr>
          <p:cNvPr id="7" name="Slide Number Placeholder 6"/>
          <p:cNvSpPr>
            <a:spLocks noGrp="1"/>
          </p:cNvSpPr>
          <p:nvPr>
            <p:ph type="sldNum" sz="quarter" idx="12"/>
          </p:nvPr>
        </p:nvSpPr>
        <p:spPr/>
        <p:txBody>
          <a:bodyPr/>
          <a:lstStyle/>
          <a:p>
            <a:fld id="{A863FF37-6896-4150-90F0-46A38F919159}" type="slidenum">
              <a:rPr lang="en-US" smtClean="0"/>
              <a:pPr/>
              <a:t>1</a:t>
            </a:fld>
            <a:endParaRPr lang="en-US"/>
          </a:p>
        </p:txBody>
      </p:sp>
      <p:sp>
        <p:nvSpPr>
          <p:cNvPr id="4" name="Title 3"/>
          <p:cNvSpPr>
            <a:spLocks noGrp="1"/>
          </p:cNvSpPr>
          <p:nvPr>
            <p:ph type="ctrTitle"/>
          </p:nvPr>
        </p:nvSpPr>
        <p:spPr/>
        <p:txBody>
          <a:bodyPr>
            <a:normAutofit/>
          </a:bodyPr>
          <a:lstStyle/>
          <a:p>
            <a:r>
              <a:rPr lang="en-US" kern="1400" dirty="0">
                <a:latin typeface="Times New Roman"/>
                <a:ea typeface="Times New Roman"/>
              </a:rPr>
              <a:t>SIGN LANGUAGE RECOGNITION </a:t>
            </a:r>
            <a:endParaRPr lang="en-US" b="1" dirty="0"/>
          </a:p>
        </p:txBody>
      </p:sp>
      <p:sp>
        <p:nvSpPr>
          <p:cNvPr id="11" name="TextBox 10"/>
          <p:cNvSpPr txBox="1"/>
          <p:nvPr/>
        </p:nvSpPr>
        <p:spPr>
          <a:xfrm>
            <a:off x="5076056" y="3485907"/>
            <a:ext cx="4104456" cy="2031325"/>
          </a:xfrm>
          <a:prstGeom prst="rect">
            <a:avLst/>
          </a:prstGeom>
          <a:noFill/>
        </p:spPr>
        <p:txBody>
          <a:bodyPr wrap="square" rtlCol="0">
            <a:spAutoFit/>
          </a:bodyPr>
          <a:lstStyle/>
          <a:p>
            <a:r>
              <a:rPr lang="en-US" b="1" dirty="0">
                <a:latin typeface="Times New Roman"/>
                <a:cs typeface="Times New Roman"/>
              </a:rPr>
              <a:t>Submitted by</a:t>
            </a:r>
            <a:r>
              <a:rPr lang="en-US" b="1" dirty="0" smtClean="0">
                <a:latin typeface="Times New Roman"/>
                <a:cs typeface="Times New Roman"/>
              </a:rPr>
              <a:t>:-</a:t>
            </a:r>
          </a:p>
          <a:p>
            <a:endParaRPr lang="en-US" b="1" dirty="0">
              <a:latin typeface="Times New Roman"/>
              <a:cs typeface="Times New Roman"/>
            </a:endParaRPr>
          </a:p>
          <a:p>
            <a:r>
              <a:rPr lang="en-US" b="1" dirty="0" smtClean="0">
                <a:latin typeface="Times New Roman"/>
                <a:cs typeface="Times New Roman"/>
              </a:rPr>
              <a:t>AKASH </a:t>
            </a:r>
            <a:r>
              <a:rPr lang="en-US" b="1" dirty="0">
                <a:latin typeface="Times New Roman"/>
                <a:cs typeface="Times New Roman"/>
              </a:rPr>
              <a:t>   </a:t>
            </a:r>
            <a:r>
              <a:rPr lang="en-US" b="1" dirty="0" smtClean="0">
                <a:latin typeface="Times New Roman"/>
                <a:cs typeface="Times New Roman"/>
              </a:rPr>
              <a:t>      </a:t>
            </a:r>
            <a:r>
              <a:rPr lang="en-US" b="1" dirty="0">
                <a:latin typeface="Times New Roman"/>
                <a:cs typeface="Times New Roman"/>
              </a:rPr>
              <a:t> </a:t>
            </a:r>
            <a:r>
              <a:rPr lang="en-US" b="1" dirty="0" smtClean="0">
                <a:latin typeface="Times New Roman"/>
                <a:cs typeface="Times New Roman"/>
              </a:rPr>
              <a:t>                (</a:t>
            </a:r>
            <a:r>
              <a:rPr lang="en-US" b="1" dirty="0">
                <a:latin typeface="Times New Roman"/>
                <a:cs typeface="Times New Roman"/>
              </a:rPr>
              <a:t>00311502716)</a:t>
            </a:r>
          </a:p>
          <a:p>
            <a:r>
              <a:rPr lang="en-US" b="1" dirty="0">
                <a:latin typeface="Times New Roman"/>
                <a:cs typeface="Times New Roman"/>
              </a:rPr>
              <a:t>MANAN PULIYANI     </a:t>
            </a:r>
            <a:r>
              <a:rPr lang="en-US" b="1" dirty="0" smtClean="0">
                <a:latin typeface="Times New Roman"/>
                <a:cs typeface="Times New Roman"/>
              </a:rPr>
              <a:t>(</a:t>
            </a:r>
            <a:r>
              <a:rPr lang="en-US" b="1" dirty="0">
                <a:latin typeface="Times New Roman"/>
                <a:cs typeface="Times New Roman"/>
              </a:rPr>
              <a:t>35311502716)</a:t>
            </a:r>
          </a:p>
          <a:p>
            <a:r>
              <a:rPr lang="en-US" b="1" dirty="0">
                <a:latin typeface="Times New Roman"/>
                <a:cs typeface="Times New Roman"/>
              </a:rPr>
              <a:t>AANCHAL MER           </a:t>
            </a:r>
            <a:r>
              <a:rPr lang="en-US" b="1" dirty="0" smtClean="0">
                <a:latin typeface="Times New Roman"/>
                <a:cs typeface="Times New Roman"/>
              </a:rPr>
              <a:t>(</a:t>
            </a:r>
            <a:r>
              <a:rPr lang="en-US" b="1" dirty="0">
                <a:latin typeface="Times New Roman"/>
                <a:cs typeface="Times New Roman"/>
              </a:rPr>
              <a:t>00111507217)</a:t>
            </a:r>
          </a:p>
          <a:p>
            <a:r>
              <a:rPr lang="en-US" b="1" dirty="0">
                <a:latin typeface="Times New Roman"/>
                <a:cs typeface="Times New Roman"/>
              </a:rPr>
              <a:t>MANISHA KUMARI     </a:t>
            </a:r>
            <a:r>
              <a:rPr lang="en-US" b="1" dirty="0" smtClean="0">
                <a:latin typeface="Times New Roman"/>
                <a:cs typeface="Times New Roman"/>
              </a:rPr>
              <a:t>(</a:t>
            </a:r>
            <a:r>
              <a:rPr lang="en-US" b="1" dirty="0">
                <a:latin typeface="Times New Roman"/>
                <a:cs typeface="Times New Roman"/>
              </a:rPr>
              <a:t>00311507217)</a:t>
            </a:r>
          </a:p>
          <a:p>
            <a:endParaRPr lang="en-IN" dirty="0"/>
          </a:p>
        </p:txBody>
      </p:sp>
      <p:sp>
        <p:nvSpPr>
          <p:cNvPr id="12" name="TextBox 11"/>
          <p:cNvSpPr txBox="1"/>
          <p:nvPr/>
        </p:nvSpPr>
        <p:spPr>
          <a:xfrm>
            <a:off x="323528" y="3717032"/>
            <a:ext cx="2088232" cy="1754326"/>
          </a:xfrm>
          <a:prstGeom prst="rect">
            <a:avLst/>
          </a:prstGeom>
          <a:noFill/>
        </p:spPr>
        <p:txBody>
          <a:bodyPr wrap="square" rtlCol="0">
            <a:spAutoFit/>
          </a:bodyPr>
          <a:lstStyle/>
          <a:p>
            <a:r>
              <a:rPr lang="en-US" b="1" dirty="0">
                <a:latin typeface="Times New Roman" pitchFamily="18" charset="0"/>
                <a:cs typeface="Times New Roman" pitchFamily="18" charset="0"/>
              </a:rPr>
              <a:t>MENTORED BY:</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 SHILPA GUPTA</a:t>
            </a:r>
          </a:p>
          <a:p>
            <a:r>
              <a:rPr lang="en-US" b="1" dirty="0">
                <a:latin typeface="Times New Roman" pitchFamily="18" charset="0"/>
                <a:cs typeface="Times New Roman" pitchFamily="18" charset="0"/>
              </a:rPr>
              <a:t>Asst. Professor</a:t>
            </a:r>
          </a:p>
          <a:p>
            <a:r>
              <a:rPr lang="en-US" b="1" dirty="0">
                <a:latin typeface="Times New Roman" pitchFamily="18" charset="0"/>
                <a:cs typeface="Times New Roman" pitchFamily="18" charset="0"/>
              </a:rPr>
              <a:t>CSE Department.</a:t>
            </a: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Open CV :</a:t>
            </a:r>
            <a:endParaRPr lang="en-US" b="1" dirty="0">
              <a:solidFill>
                <a:schemeClr val="tx1"/>
              </a:solidFill>
            </a:endParaRPr>
          </a:p>
        </p:txBody>
      </p:sp>
      <p:sp>
        <p:nvSpPr>
          <p:cNvPr id="3" name="Content Placeholder 2"/>
          <p:cNvSpPr>
            <a:spLocks noGrp="1"/>
          </p:cNvSpPr>
          <p:nvPr>
            <p:ph idx="1"/>
          </p:nvPr>
        </p:nvSpPr>
        <p:spPr/>
        <p:txBody>
          <a:bodyPr/>
          <a:lstStyle/>
          <a:p>
            <a:r>
              <a:rPr lang="en-IN" dirty="0" smtClean="0"/>
              <a:t>OpenCV (</a:t>
            </a:r>
            <a:r>
              <a:rPr lang="en-IN" i="1" dirty="0" smtClean="0"/>
              <a:t>Open source computer vision</a:t>
            </a:r>
            <a:r>
              <a:rPr lang="en-IN" dirty="0" smtClean="0"/>
              <a:t>) is a library of programming functions mainly aimed at real-time computer vision. Originally developed by Intel, it was later supported by Willow Garage then Itseez (which was later acquired by Intel). The library is cross-platform and free for use under the open-source BSD license.</a:t>
            </a:r>
          </a:p>
          <a:p>
            <a:r>
              <a:rPr lang="en-IN" dirty="0" err="1"/>
              <a:t>OpenCV</a:t>
            </a:r>
            <a:r>
              <a:rPr lang="en-IN" dirty="0"/>
              <a:t> supports the </a:t>
            </a:r>
            <a:r>
              <a:rPr lang="en-IN" dirty="0" smtClean="0"/>
              <a:t>deep learning frameworks </a:t>
            </a:r>
            <a:r>
              <a:rPr lang="en-IN" dirty="0" err="1" smtClean="0"/>
              <a:t>Tensorflow</a:t>
            </a:r>
            <a:r>
              <a:rPr lang="en-IN" dirty="0" smtClean="0"/>
              <a:t>, Torch/ </a:t>
            </a:r>
            <a:r>
              <a:rPr lang="en-IN" dirty="0" err="1" smtClean="0"/>
              <a:t>PyTorch</a:t>
            </a:r>
            <a:r>
              <a:rPr lang="en-IN" dirty="0" smtClean="0"/>
              <a:t> and </a:t>
            </a:r>
            <a:r>
              <a:rPr lang="en-IN" dirty="0" err="1" smtClean="0"/>
              <a:t>Caffe</a:t>
            </a:r>
            <a:r>
              <a:rPr lang="en-IN" dirty="0" smtClean="0"/>
              <a:t>. </a:t>
            </a:r>
            <a:endParaRPr lang="en-US"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10</a:t>
            </a:fld>
            <a:endParaRPr lang="en-US"/>
          </a:p>
        </p:txBody>
      </p:sp>
    </p:spTree>
    <p:extLst>
      <p:ext uri="{BB962C8B-B14F-4D97-AF65-F5344CB8AC3E}">
        <p14:creationId xmlns:p14="http://schemas.microsoft.com/office/powerpoint/2010/main" val="2346955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Machine learning :</a:t>
            </a:r>
            <a:endParaRPr lang="en-US" b="1" dirty="0">
              <a:solidFill>
                <a:schemeClr val="tx1"/>
              </a:solidFill>
            </a:endParaRPr>
          </a:p>
        </p:txBody>
      </p:sp>
      <p:sp>
        <p:nvSpPr>
          <p:cNvPr id="3" name="Content Placeholder 2"/>
          <p:cNvSpPr>
            <a:spLocks noGrp="1"/>
          </p:cNvSpPr>
          <p:nvPr>
            <p:ph idx="1"/>
          </p:nvPr>
        </p:nvSpPr>
        <p:spPr>
          <a:xfrm>
            <a:off x="5076056" y="2032864"/>
            <a:ext cx="3672408" cy="3988424"/>
          </a:xfrm>
        </p:spPr>
        <p:txBody>
          <a:bodyPr>
            <a:normAutofit fontScale="85000" lnSpcReduction="10000"/>
          </a:bodyPr>
          <a:lstStyle/>
          <a:p>
            <a:pPr algn="just">
              <a:buNone/>
            </a:pPr>
            <a:r>
              <a:rPr lang="en-IN" dirty="0"/>
              <a:t> Machine learning is an application of artificial intelligence (AI) that provides systems the ability to automatically learn and improve from experience without being explicitly programmed. Machine learning focuses on the development of computer programs that can access data and use it learn for themselves.</a:t>
            </a:r>
          </a:p>
          <a:p>
            <a:pPr algn="just"/>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402" y="2060848"/>
            <a:ext cx="4319111" cy="3672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11</a:t>
            </a:fld>
            <a:endParaRPr lang="en-US"/>
          </a:p>
        </p:txBody>
      </p:sp>
    </p:spTree>
    <p:extLst>
      <p:ext uri="{BB962C8B-B14F-4D97-AF65-F5344CB8AC3E}">
        <p14:creationId xmlns:p14="http://schemas.microsoft.com/office/powerpoint/2010/main" val="1026350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Deep Learning :</a:t>
            </a:r>
            <a:endParaRPr lang="en-US" b="1" dirty="0">
              <a:solidFill>
                <a:schemeClr val="tx1"/>
              </a:solidFill>
            </a:endParaRPr>
          </a:p>
        </p:txBody>
      </p:sp>
      <p:sp>
        <p:nvSpPr>
          <p:cNvPr id="3" name="Content Placeholder 2"/>
          <p:cNvSpPr>
            <a:spLocks noGrp="1"/>
          </p:cNvSpPr>
          <p:nvPr>
            <p:ph idx="1"/>
          </p:nvPr>
        </p:nvSpPr>
        <p:spPr>
          <a:xfrm>
            <a:off x="5364088" y="2327946"/>
            <a:ext cx="3115492" cy="3416300"/>
          </a:xfrm>
        </p:spPr>
        <p:txBody>
          <a:bodyPr>
            <a:normAutofit fontScale="92500" lnSpcReduction="10000"/>
          </a:bodyPr>
          <a:lstStyle/>
          <a:p>
            <a:pPr algn="just">
              <a:buNone/>
            </a:pPr>
            <a:r>
              <a:rPr lang="en-US" b="1" dirty="0" smtClean="0"/>
              <a:t>     Deep Learning is a subfield of machine learning concerned with algorithms inspired by the structure and function of the brain called Artificial Neural Networks.</a:t>
            </a:r>
          </a:p>
          <a:p>
            <a:pPr algn="just"/>
            <a:endParaRPr lang="en-US" b="1" dirty="0" smtClean="0"/>
          </a:p>
          <a:p>
            <a:pPr algn="just"/>
            <a:endParaRPr lang="en-US" b="1" dirty="0"/>
          </a:p>
        </p:txBody>
      </p:sp>
      <p:pic>
        <p:nvPicPr>
          <p:cNvPr id="4" name="Picture 3" descr="deep learning.jpeg"/>
          <p:cNvPicPr>
            <a:picLocks noChangeAspect="1"/>
          </p:cNvPicPr>
          <p:nvPr/>
        </p:nvPicPr>
        <p:blipFill>
          <a:blip r:embed="rId2" cstate="print"/>
          <a:stretch>
            <a:fillRect/>
          </a:stretch>
        </p:blipFill>
        <p:spPr>
          <a:xfrm>
            <a:off x="599234" y="2451920"/>
            <a:ext cx="4371847" cy="3168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12</a:t>
            </a:fld>
            <a:endParaRPr lang="en-US"/>
          </a:p>
        </p:txBody>
      </p:sp>
    </p:spTree>
    <p:extLst>
      <p:ext uri="{BB962C8B-B14F-4D97-AF65-F5344CB8AC3E}">
        <p14:creationId xmlns:p14="http://schemas.microsoft.com/office/powerpoint/2010/main" val="4160393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6" y="868161"/>
            <a:ext cx="6571060" cy="808240"/>
          </a:xfrm>
        </p:spPr>
        <p:txBody>
          <a:bodyPr/>
          <a:lstStyle/>
          <a:p>
            <a:pPr algn="ctr"/>
            <a:r>
              <a:rPr lang="en-US" b="1" dirty="0" smtClean="0">
                <a:solidFill>
                  <a:schemeClr val="tx1"/>
                </a:solidFill>
              </a:rPr>
              <a:t>Research Methodology:</a:t>
            </a:r>
            <a:endParaRPr lang="en-US" b="1" dirty="0">
              <a:solidFill>
                <a:schemeClr val="tx1"/>
              </a:solidFill>
            </a:endParaRPr>
          </a:p>
        </p:txBody>
      </p:sp>
      <p:sp>
        <p:nvSpPr>
          <p:cNvPr id="3" name="Content Placeholder 2"/>
          <p:cNvSpPr>
            <a:spLocks noGrp="1"/>
          </p:cNvSpPr>
          <p:nvPr>
            <p:ph idx="1"/>
          </p:nvPr>
        </p:nvSpPr>
        <p:spPr/>
        <p:txBody>
          <a:bodyPr>
            <a:normAutofit/>
          </a:bodyPr>
          <a:lstStyle/>
          <a:p>
            <a:pPr>
              <a:buNone/>
            </a:pPr>
            <a:endParaRPr lang="en-US" sz="2000" dirty="0" smtClean="0"/>
          </a:p>
          <a:p>
            <a:pPr>
              <a:buNone/>
            </a:pPr>
            <a:r>
              <a:rPr lang="en-US" sz="2000" dirty="0" smtClean="0"/>
              <a:t>Neural </a:t>
            </a:r>
            <a:r>
              <a:rPr lang="en-US" sz="2000" dirty="0" smtClean="0"/>
              <a:t>Networks</a:t>
            </a:r>
          </a:p>
          <a:p>
            <a:r>
              <a:rPr lang="en-US" sz="2000" dirty="0" smtClean="0"/>
              <a:t>Artificial Neural Network (ANN)</a:t>
            </a:r>
          </a:p>
          <a:p>
            <a:r>
              <a:rPr lang="en-US" sz="2000" dirty="0" smtClean="0"/>
              <a:t>Convolution Neural Network (CNN) </a:t>
            </a:r>
            <a:endParaRPr lang="en-US" sz="2000"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13</a:t>
            </a:fld>
            <a:endParaRPr lang="en-US"/>
          </a:p>
        </p:txBody>
      </p:sp>
    </p:spTree>
    <p:extLst>
      <p:ext uri="{BB962C8B-B14F-4D97-AF65-F5344CB8AC3E}">
        <p14:creationId xmlns:p14="http://schemas.microsoft.com/office/powerpoint/2010/main" val="358358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Artificial Neural Network </a:t>
            </a:r>
            <a:r>
              <a:rPr lang="en-US" dirty="0" smtClean="0">
                <a:solidFill>
                  <a:schemeClr val="tx1"/>
                </a:solidFill>
              </a:rPr>
              <a:t>(ANN) :</a:t>
            </a:r>
            <a:endParaRPr lang="en-US" dirty="0">
              <a:solidFill>
                <a:schemeClr val="tx1"/>
              </a:solidFill>
            </a:endParaRPr>
          </a:p>
        </p:txBody>
      </p:sp>
      <p:sp>
        <p:nvSpPr>
          <p:cNvPr id="3" name="Content Placeholder 2"/>
          <p:cNvSpPr>
            <a:spLocks noGrp="1"/>
          </p:cNvSpPr>
          <p:nvPr>
            <p:ph idx="1"/>
          </p:nvPr>
        </p:nvSpPr>
        <p:spPr/>
        <p:txBody>
          <a:bodyPr>
            <a:normAutofit lnSpcReduction="10000"/>
          </a:bodyPr>
          <a:lstStyle/>
          <a:p>
            <a:pPr algn="just"/>
            <a:r>
              <a:rPr lang="en-US" dirty="0" smtClean="0"/>
              <a:t>An Artificial Neural Network is an information processing model that is inspired by the way biological nervous systems, such as the brain, process information.</a:t>
            </a:r>
          </a:p>
          <a:p>
            <a:pPr algn="just"/>
            <a:r>
              <a:rPr lang="en-US" dirty="0" smtClean="0"/>
              <a:t>They are used for a variety of tasks, a popular use is for classification. </a:t>
            </a:r>
          </a:p>
          <a:p>
            <a:pPr algn="just"/>
            <a:r>
              <a:rPr lang="en-US" dirty="0" smtClean="0"/>
              <a:t>For example : “You can collect datasets of images for example of different breeds of dogs and then train a neural network on the images, then if you supply a new image of a dog it will give a statistical score on how closely the new image matches the model and then will output what breed of dog the image is. ”</a:t>
            </a:r>
            <a:endParaRPr lang="en-US"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14</a:t>
            </a:fld>
            <a:endParaRPr lang="en-US"/>
          </a:p>
        </p:txBody>
      </p:sp>
    </p:spTree>
    <p:extLst>
      <p:ext uri="{BB962C8B-B14F-4D97-AF65-F5344CB8AC3E}">
        <p14:creationId xmlns:p14="http://schemas.microsoft.com/office/powerpoint/2010/main" val="4044146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Artificial Neural Network </a:t>
            </a:r>
            <a:r>
              <a:rPr lang="en-US" dirty="0" smtClean="0">
                <a:solidFill>
                  <a:schemeClr val="tx1"/>
                </a:solidFill>
              </a:rPr>
              <a:t>(ANN) :</a:t>
            </a:r>
            <a:endParaRPr lang="en-US" dirty="0">
              <a:solidFill>
                <a:schemeClr val="tx1"/>
              </a:solidFill>
            </a:endParaRPr>
          </a:p>
        </p:txBody>
      </p:sp>
      <p:pic>
        <p:nvPicPr>
          <p:cNvPr id="4" name="Content Placeholder 3" descr="ann.png"/>
          <p:cNvPicPr>
            <a:picLocks noGrp="1" noChangeAspect="1"/>
          </p:cNvPicPr>
          <p:nvPr>
            <p:ph idx="1"/>
          </p:nvPr>
        </p:nvPicPr>
        <p:blipFill>
          <a:blip r:embed="rId2" cstate="print"/>
          <a:stretch>
            <a:fillRect/>
          </a:stretch>
        </p:blipFill>
        <p:spPr>
          <a:xfrm>
            <a:off x="2051720" y="1844824"/>
            <a:ext cx="4890931" cy="37444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15</a:t>
            </a:fld>
            <a:endParaRPr lang="en-US"/>
          </a:p>
        </p:txBody>
      </p:sp>
    </p:spTree>
    <p:extLst>
      <p:ext uri="{BB962C8B-B14F-4D97-AF65-F5344CB8AC3E}">
        <p14:creationId xmlns:p14="http://schemas.microsoft.com/office/powerpoint/2010/main" val="54304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chemeClr val="tx1"/>
                </a:solidFill>
              </a:rPr>
              <a:t>Convolutional Neural Network : </a:t>
            </a:r>
            <a:endParaRPr lang="en-IN" b="1" dirty="0">
              <a:solidFill>
                <a:schemeClr val="tx1"/>
              </a:solidFill>
            </a:endParaRPr>
          </a:p>
        </p:txBody>
      </p:sp>
      <p:sp>
        <p:nvSpPr>
          <p:cNvPr id="3" name="Content Placeholder 2"/>
          <p:cNvSpPr>
            <a:spLocks noGrp="1"/>
          </p:cNvSpPr>
          <p:nvPr>
            <p:ph idx="1"/>
          </p:nvPr>
        </p:nvSpPr>
        <p:spPr/>
        <p:txBody>
          <a:bodyPr/>
          <a:lstStyle/>
          <a:p>
            <a:pPr algn="just"/>
            <a:r>
              <a:rPr lang="en-IN" dirty="0"/>
              <a:t>In neural networks, Convolutional neural network (ConvNets or CNNs) is one of the main categories to do </a:t>
            </a:r>
            <a:r>
              <a:rPr lang="en-IN" dirty="0" smtClean="0"/>
              <a:t>image </a:t>
            </a:r>
            <a:r>
              <a:rPr lang="en-IN" dirty="0"/>
              <a:t>recognition, images classifications. </a:t>
            </a:r>
            <a:r>
              <a:rPr lang="en-IN" dirty="0" smtClean="0"/>
              <a:t>Object detection, face recognition  etc, </a:t>
            </a:r>
            <a:r>
              <a:rPr lang="en-IN" dirty="0"/>
              <a:t>are some of the areas where CNNs are widely used.</a:t>
            </a:r>
          </a:p>
          <a:p>
            <a:pPr algn="just"/>
            <a:r>
              <a:rPr lang="en-IN" dirty="0"/>
              <a:t>CNN image classifications takes an input image, process it and classify it under certain categories (Eg., Dog, Cat, Tiger, Lion). </a:t>
            </a:r>
          </a:p>
          <a:p>
            <a:pPr marL="0" indent="0">
              <a:buNone/>
            </a:pPr>
            <a:endParaRPr lang="en-IN" dirty="0"/>
          </a:p>
          <a:p>
            <a:endParaRPr lang="en-IN"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16</a:t>
            </a:fld>
            <a:endParaRPr lang="en-US"/>
          </a:p>
        </p:txBody>
      </p:sp>
    </p:spTree>
    <p:extLst>
      <p:ext uri="{BB962C8B-B14F-4D97-AF65-F5344CB8AC3E}">
        <p14:creationId xmlns:p14="http://schemas.microsoft.com/office/powerpoint/2010/main" val="397629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Convolutional Neural Network : </a:t>
            </a:r>
            <a:endParaRPr lang="en-US" b="1" dirty="0">
              <a:solidFill>
                <a:schemeClr val="tx1"/>
              </a:solidFill>
            </a:endParaRPr>
          </a:p>
        </p:txBody>
      </p:sp>
      <p:pic>
        <p:nvPicPr>
          <p:cNvPr id="4" name="Content Placeholder 3" descr="cnn.jpeg"/>
          <p:cNvPicPr>
            <a:picLocks noGrp="1" noChangeAspect="1"/>
          </p:cNvPicPr>
          <p:nvPr>
            <p:ph idx="1"/>
          </p:nvPr>
        </p:nvPicPr>
        <p:blipFill>
          <a:blip r:embed="rId2" cstate="print"/>
          <a:stretch>
            <a:fillRect/>
          </a:stretch>
        </p:blipFill>
        <p:spPr>
          <a:xfrm>
            <a:off x="899592" y="3645024"/>
            <a:ext cx="7499021" cy="1872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1043608" y="1700808"/>
            <a:ext cx="6726116" cy="1477328"/>
          </a:xfrm>
          <a:prstGeom prst="rect">
            <a:avLst/>
          </a:prstGeom>
        </p:spPr>
        <p:txBody>
          <a:bodyPr wrap="square">
            <a:spAutoFit/>
          </a:bodyPr>
          <a:lstStyle/>
          <a:p>
            <a:pPr algn="just"/>
            <a:r>
              <a:rPr lang="en-IN" dirty="0" smtClean="0"/>
              <a:t>Computers sees an input image as array of pixels and it depends on the image resolution. Based on the image resolution, it will see h x w x d( h = Height, w = Width, d = Dimension ). Eg., An image of 6 x 6 x 3 array of matrix of RGB (3 refers to RGB values) and an image of 4 x 4 x 1 array of matrix of grayscale image.</a:t>
            </a:r>
            <a:endParaRPr lang="en-US" dirty="0"/>
          </a:p>
        </p:txBody>
      </p:sp>
      <p:sp>
        <p:nvSpPr>
          <p:cNvPr id="6"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17</a:t>
            </a:fld>
            <a:endParaRPr lang="en-US"/>
          </a:p>
        </p:txBody>
      </p:sp>
    </p:spTree>
    <p:extLst>
      <p:ext uri="{BB962C8B-B14F-4D97-AF65-F5344CB8AC3E}">
        <p14:creationId xmlns:p14="http://schemas.microsoft.com/office/powerpoint/2010/main" val="3477872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Implementation : </a:t>
            </a:r>
            <a:endParaRPr lang="en-US" b="1" dirty="0">
              <a:solidFill>
                <a:schemeClr val="tx1"/>
              </a:solidFill>
            </a:endParaRPr>
          </a:p>
        </p:txBody>
      </p:sp>
      <p:sp>
        <p:nvSpPr>
          <p:cNvPr id="3" name="Content Placeholder 2"/>
          <p:cNvSpPr>
            <a:spLocks noGrp="1"/>
          </p:cNvSpPr>
          <p:nvPr>
            <p:ph idx="1"/>
          </p:nvPr>
        </p:nvSpPr>
        <p:spPr>
          <a:xfrm>
            <a:off x="827584" y="1556792"/>
            <a:ext cx="6619244" cy="3475892"/>
          </a:xfrm>
        </p:spPr>
        <p:txBody>
          <a:bodyPr/>
          <a:lstStyle/>
          <a:p>
            <a:r>
              <a:rPr lang="en-US" dirty="0" smtClean="0"/>
              <a:t>Let’s first understand the process of Sign to Text conversion : </a:t>
            </a:r>
          </a:p>
          <a:p>
            <a:pPr>
              <a:buNone/>
            </a:pPr>
            <a:endParaRPr lang="en-US" dirty="0" smtClean="0"/>
          </a:p>
          <a:p>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020" t="35915" r="16084" b="13306"/>
          <a:stretch/>
        </p:blipFill>
        <p:spPr bwMode="auto">
          <a:xfrm>
            <a:off x="827583" y="2605971"/>
            <a:ext cx="2952329" cy="31992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Right Arrow 4"/>
          <p:cNvSpPr/>
          <p:nvPr/>
        </p:nvSpPr>
        <p:spPr>
          <a:xfrm>
            <a:off x="3991708" y="3974124"/>
            <a:ext cx="501161"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75656" y="5949280"/>
            <a:ext cx="1345223" cy="584775"/>
          </a:xfrm>
          <a:prstGeom prst="rect">
            <a:avLst/>
          </a:prstGeom>
          <a:noFill/>
        </p:spPr>
        <p:txBody>
          <a:bodyPr wrap="square" rtlCol="0">
            <a:spAutoFit/>
          </a:bodyPr>
          <a:lstStyle/>
          <a:p>
            <a:r>
              <a:rPr lang="en-US" sz="1600" b="1" dirty="0" smtClean="0"/>
              <a:t>Collecting text</a:t>
            </a:r>
            <a:endParaRPr lang="en-US" sz="1600" b="1" dirty="0"/>
          </a:p>
        </p:txBody>
      </p:sp>
      <p:sp>
        <p:nvSpPr>
          <p:cNvPr id="9" name="TextBox 8"/>
          <p:cNvSpPr txBox="1"/>
          <p:nvPr/>
        </p:nvSpPr>
        <p:spPr>
          <a:xfrm>
            <a:off x="5196254" y="5949280"/>
            <a:ext cx="1758461" cy="584775"/>
          </a:xfrm>
          <a:prstGeom prst="rect">
            <a:avLst/>
          </a:prstGeom>
          <a:noFill/>
        </p:spPr>
        <p:txBody>
          <a:bodyPr wrap="square" rtlCol="0">
            <a:spAutoFit/>
          </a:bodyPr>
          <a:lstStyle/>
          <a:p>
            <a:r>
              <a:rPr lang="en-US" sz="1600" b="1" dirty="0" smtClean="0"/>
              <a:t>Separate each letter</a:t>
            </a:r>
            <a:endParaRPr lang="en-US" sz="1600" b="1" dirty="0"/>
          </a:p>
        </p:txBody>
      </p:sp>
      <p:sp>
        <p:nvSpPr>
          <p:cNvPr id="10"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18</a:t>
            </a:fld>
            <a:endParaRPr lang="en-US"/>
          </a:p>
        </p:txBody>
      </p:sp>
      <p:pic>
        <p:nvPicPr>
          <p:cNvPr id="1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18" t="35639" r="16307" b="27940"/>
          <a:stretch/>
        </p:blipFill>
        <p:spPr bwMode="auto">
          <a:xfrm>
            <a:off x="4716016" y="2602773"/>
            <a:ext cx="3954306" cy="3202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03346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Implementation : </a:t>
            </a:r>
            <a:endParaRPr lang="en-US" b="1" dirty="0">
              <a:solidFill>
                <a:schemeClr val="tx1"/>
              </a:solidFill>
            </a:endParaRPr>
          </a:p>
        </p:txBody>
      </p:sp>
      <p:pic>
        <p:nvPicPr>
          <p:cNvPr id="4" name="Content Placeholder 3"/>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1231" t="34555" r="20090" b="29368"/>
          <a:stretch/>
        </p:blipFill>
        <p:spPr bwMode="auto">
          <a:xfrm>
            <a:off x="323527" y="1916832"/>
            <a:ext cx="3564457" cy="36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Right Arrow 4"/>
          <p:cNvSpPr/>
          <p:nvPr/>
        </p:nvSpPr>
        <p:spPr>
          <a:xfrm>
            <a:off x="3982915" y="3997570"/>
            <a:ext cx="501161"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18" t="34000" r="16142" b="23118"/>
          <a:stretch/>
        </p:blipFill>
        <p:spPr bwMode="auto">
          <a:xfrm>
            <a:off x="4644008" y="1916832"/>
            <a:ext cx="3528392" cy="36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732084" y="5673969"/>
            <a:ext cx="1503485" cy="338554"/>
          </a:xfrm>
          <a:prstGeom prst="rect">
            <a:avLst/>
          </a:prstGeom>
          <a:noFill/>
        </p:spPr>
        <p:txBody>
          <a:bodyPr wrap="square" rtlCol="0">
            <a:spAutoFit/>
          </a:bodyPr>
          <a:lstStyle/>
          <a:p>
            <a:r>
              <a:rPr lang="en-US" sz="1600" b="1" dirty="0" smtClean="0"/>
              <a:t>Showing Sign</a:t>
            </a:r>
            <a:endParaRPr lang="en-US" b="1" dirty="0"/>
          </a:p>
        </p:txBody>
      </p:sp>
      <p:sp>
        <p:nvSpPr>
          <p:cNvPr id="8" name="TextBox 7"/>
          <p:cNvSpPr txBox="1"/>
          <p:nvPr/>
        </p:nvSpPr>
        <p:spPr>
          <a:xfrm>
            <a:off x="5336931" y="5685694"/>
            <a:ext cx="1538654" cy="830997"/>
          </a:xfrm>
          <a:prstGeom prst="rect">
            <a:avLst/>
          </a:prstGeom>
          <a:noFill/>
        </p:spPr>
        <p:txBody>
          <a:bodyPr wrap="square" rtlCol="0">
            <a:spAutoFit/>
          </a:bodyPr>
          <a:lstStyle/>
          <a:p>
            <a:r>
              <a:rPr lang="en-US" sz="1600" b="1" dirty="0" smtClean="0"/>
              <a:t>Image processing &amp; sign detection</a:t>
            </a:r>
            <a:endParaRPr lang="en-US" sz="1600" b="1" dirty="0"/>
          </a:p>
        </p:txBody>
      </p:sp>
      <p:sp>
        <p:nvSpPr>
          <p:cNvPr id="9"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19</a:t>
            </a:fld>
            <a:endParaRPr lang="en-US"/>
          </a:p>
        </p:txBody>
      </p:sp>
    </p:spTree>
    <p:extLst>
      <p:ext uri="{BB962C8B-B14F-4D97-AF65-F5344CB8AC3E}">
        <p14:creationId xmlns:p14="http://schemas.microsoft.com/office/powerpoint/2010/main" val="2002876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214422"/>
            <a:ext cx="7772400" cy="1100153"/>
          </a:xfrm>
        </p:spPr>
        <p:txBody>
          <a:bodyPr>
            <a:normAutofit/>
          </a:bodyPr>
          <a:lstStyle/>
          <a:p>
            <a:r>
              <a:rPr lang="en-US" dirty="0">
                <a:solidFill>
                  <a:schemeClr val="tx1"/>
                </a:solidFill>
              </a:rPr>
              <a:t>Table of </a:t>
            </a:r>
            <a:r>
              <a:rPr lang="en-US" dirty="0" smtClean="0">
                <a:solidFill>
                  <a:schemeClr val="tx1"/>
                </a:solidFill>
              </a:rPr>
              <a:t>content : </a:t>
            </a:r>
            <a:endParaRPr lang="en-US" b="1" dirty="0">
              <a:solidFill>
                <a:schemeClr val="tx1"/>
              </a:solidFill>
            </a:endParaRPr>
          </a:p>
        </p:txBody>
      </p:sp>
      <p:sp>
        <p:nvSpPr>
          <p:cNvPr id="4" name="Footer Placeholder 3"/>
          <p:cNvSpPr>
            <a:spLocks noGrp="1"/>
          </p:cNvSpPr>
          <p:nvPr>
            <p:ph type="ftr" sz="quarter" idx="11"/>
          </p:nvPr>
        </p:nvSpPr>
        <p:spPr>
          <a:xfrm>
            <a:off x="657224" y="6257948"/>
            <a:ext cx="7915304" cy="457200"/>
          </a:xfrm>
        </p:spPr>
        <p:txBody>
          <a:bodyPr/>
          <a:lstStyle/>
          <a:p>
            <a:pPr algn="ctr"/>
            <a:endParaRPr lang="en-US" b="1" dirty="0"/>
          </a:p>
        </p:txBody>
      </p:sp>
      <p:sp>
        <p:nvSpPr>
          <p:cNvPr id="6" name="Slide Number Placeholder 5"/>
          <p:cNvSpPr>
            <a:spLocks noGrp="1"/>
          </p:cNvSpPr>
          <p:nvPr>
            <p:ph type="sldNum" sz="quarter" idx="12"/>
          </p:nvPr>
        </p:nvSpPr>
        <p:spPr/>
        <p:txBody>
          <a:bodyPr/>
          <a:lstStyle/>
          <a:p>
            <a:fld id="{A863FF37-6896-4150-90F0-46A38F919159}" type="slidenum">
              <a:rPr lang="en-US" smtClean="0"/>
              <a:pPr/>
              <a:t>2</a:t>
            </a:fld>
            <a:endParaRPr lang="en-US"/>
          </a:p>
        </p:txBody>
      </p:sp>
      <p:sp>
        <p:nvSpPr>
          <p:cNvPr id="5" name="Text Placeholder 4"/>
          <p:cNvSpPr>
            <a:spLocks noGrp="1"/>
          </p:cNvSpPr>
          <p:nvPr>
            <p:ph type="body" idx="1"/>
          </p:nvPr>
        </p:nvSpPr>
        <p:spPr>
          <a:xfrm>
            <a:off x="722313" y="2547938"/>
            <a:ext cx="7772400" cy="3473350"/>
          </a:xfrm>
        </p:spPr>
        <p:txBody>
          <a:bodyPr>
            <a:noAutofit/>
          </a:bodyPr>
          <a:lstStyle/>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Sign language</a:t>
            </a:r>
          </a:p>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Why need SLR</a:t>
            </a:r>
          </a:p>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Helping process of SLR</a:t>
            </a:r>
          </a:p>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Working procedure of SLR</a:t>
            </a:r>
          </a:p>
          <a:p>
            <a:pPr marL="857250" indent="-514350">
              <a:spcBef>
                <a:spcPts val="900"/>
              </a:spcBef>
              <a:buFont typeface="Wingdings" pitchFamily="2" charset="2"/>
              <a:buChar char="Ø"/>
            </a:pPr>
            <a:r>
              <a:rPr lang="en-US" sz="2000" b="1" dirty="0">
                <a:solidFill>
                  <a:schemeClr val="tx1"/>
                </a:solidFill>
                <a:latin typeface="Times New Roman" pitchFamily="18" charset="0"/>
                <a:cs typeface="Times New Roman" pitchFamily="18" charset="0"/>
              </a:rPr>
              <a:t>Text to Sign </a:t>
            </a:r>
            <a:r>
              <a:rPr lang="en-US" sz="2000" b="1" dirty="0" smtClean="0">
                <a:solidFill>
                  <a:schemeClr val="tx1"/>
                </a:solidFill>
                <a:latin typeface="Times New Roman" pitchFamily="18" charset="0"/>
                <a:cs typeface="Times New Roman" pitchFamily="18" charset="0"/>
              </a:rPr>
              <a:t>Conversion                                        </a:t>
            </a:r>
            <a:endParaRPr lang="en-IN" sz="2000" b="1" dirty="0">
              <a:solidFill>
                <a:schemeClr val="tx1"/>
              </a:solidFill>
              <a:latin typeface="Times New Roman" pitchFamily="18" charset="0"/>
              <a:cs typeface="Times New Roman" pitchFamily="18" charset="0"/>
            </a:endParaRPr>
          </a:p>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Block Diagram of SLR</a:t>
            </a:r>
          </a:p>
          <a:p>
            <a:pPr marL="857250" indent="-514350">
              <a:spcBef>
                <a:spcPts val="900"/>
              </a:spcBef>
              <a:buFont typeface="Wingdings" pitchFamily="2" charset="2"/>
              <a:buChar char="Ø"/>
            </a:pPr>
            <a:r>
              <a:rPr lang="en-IN" sz="2000" b="1" dirty="0">
                <a:solidFill>
                  <a:schemeClr val="tx1"/>
                </a:solidFill>
                <a:latin typeface="Times New Roman" pitchFamily="18" charset="0"/>
                <a:cs typeface="Times New Roman" pitchFamily="18" charset="0"/>
              </a:rPr>
              <a:t>Limitations</a:t>
            </a:r>
          </a:p>
          <a:p>
            <a:pPr marL="857250" indent="-514350">
              <a:spcBef>
                <a:spcPts val="900"/>
              </a:spcBef>
              <a:buFont typeface="Wingdings" pitchFamily="2" charset="2"/>
              <a:buChar char="Ø"/>
            </a:pPr>
            <a:endParaRPr lang="en-IN" sz="2000" b="1" dirty="0">
              <a:solidFill>
                <a:schemeClr val="tx1"/>
              </a:solidFill>
              <a:latin typeface="Times New Roman" pitchFamily="18" charset="0"/>
              <a:cs typeface="Times New Roman"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7" name="object 3"/>
          <p:cNvSpPr/>
          <p:nvPr/>
        </p:nvSpPr>
        <p:spPr>
          <a:xfrm>
            <a:off x="3707904" y="1297813"/>
            <a:ext cx="6575932" cy="5560187"/>
          </a:xfrm>
          <a:prstGeom prst="rect">
            <a:avLst/>
          </a:prstGeom>
          <a:blipFill>
            <a:blip r:embed="rId2" cstate="print"/>
            <a:stretch>
              <a:fillRect/>
            </a:stretch>
          </a:blipFill>
        </p:spPr>
        <p:txBody>
          <a:bodyPr wrap="square" lIns="0" tIns="0" rIns="0" bIns="0" rtlCol="0"/>
          <a:lstStyle/>
          <a:p>
            <a:endParaRPr dirty="0"/>
          </a:p>
        </p:txBody>
      </p:sp>
      <p:sp>
        <p:nvSpPr>
          <p:cNvPr id="8" name="object 4"/>
          <p:cNvSpPr/>
          <p:nvPr/>
        </p:nvSpPr>
        <p:spPr>
          <a:xfrm>
            <a:off x="5220072" y="1946126"/>
            <a:ext cx="3714750" cy="3067050"/>
          </a:xfrm>
          <a:prstGeom prst="rect">
            <a:avLst/>
          </a:prstGeom>
          <a:blipFill>
            <a:blip r:embed="rId3" cstate="print"/>
            <a:stretch>
              <a:fillRect/>
            </a:stretch>
          </a:blipFill>
        </p:spPr>
        <p:txBody>
          <a:bodyPr wrap="square" lIns="0" tIns="0" rIns="0" bIns="0" rtlCol="0"/>
          <a:lstStyle/>
          <a:p>
            <a:endParaRPr dirty="0"/>
          </a:p>
        </p:txBody>
      </p:sp>
      <p:sp>
        <p:nvSpPr>
          <p:cNvPr id="9" name="object 6"/>
          <p:cNvSpPr/>
          <p:nvPr/>
        </p:nvSpPr>
        <p:spPr>
          <a:xfrm>
            <a:off x="5528164" y="4221088"/>
            <a:ext cx="1285875" cy="1162050"/>
          </a:xfrm>
          <a:prstGeom prst="rect">
            <a:avLst/>
          </a:prstGeom>
          <a:blipFill>
            <a:blip r:embed="rId4" cstate="print"/>
            <a:stretch>
              <a:fillRect/>
            </a:stretch>
          </a:blipFill>
        </p:spPr>
        <p:txBody>
          <a:bodyPr wrap="square" lIns="0" tIns="0" rIns="0" bIns="0" rtlCol="0"/>
          <a:lstStyle/>
          <a:p>
            <a:endParaRPr dirty="0"/>
          </a:p>
        </p:txBody>
      </p:sp>
      <p:sp>
        <p:nvSpPr>
          <p:cNvPr id="10" name="object 5"/>
          <p:cNvSpPr/>
          <p:nvPr/>
        </p:nvSpPr>
        <p:spPr>
          <a:xfrm>
            <a:off x="7306047" y="3717032"/>
            <a:ext cx="1628775" cy="2238375"/>
          </a:xfrm>
          <a:prstGeom prst="rect">
            <a:avLst/>
          </a:prstGeom>
          <a:blipFill>
            <a:blip r:embed="rId5"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Implementation : </a:t>
            </a:r>
            <a:endParaRPr lang="en-US" dirty="0">
              <a:solidFill>
                <a:schemeClr val="tx1"/>
              </a:solidFill>
            </a:endParaRPr>
          </a:p>
        </p:txBody>
      </p:sp>
      <p:pic>
        <p:nvPicPr>
          <p:cNvPr id="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0484" t="34380" r="19224" b="13815"/>
          <a:stretch/>
        </p:blipFill>
        <p:spPr bwMode="auto">
          <a:xfrm>
            <a:off x="395536" y="2065666"/>
            <a:ext cx="3580933" cy="3240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867" t="34510" r="16438" b="16862"/>
          <a:stretch/>
        </p:blipFill>
        <p:spPr bwMode="auto">
          <a:xfrm>
            <a:off x="4844560" y="2060848"/>
            <a:ext cx="3584371" cy="3240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Right Arrow 5"/>
          <p:cNvSpPr/>
          <p:nvPr/>
        </p:nvSpPr>
        <p:spPr>
          <a:xfrm>
            <a:off x="4139952" y="3501008"/>
            <a:ext cx="501161"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59632" y="5615354"/>
            <a:ext cx="1584176" cy="338554"/>
          </a:xfrm>
          <a:prstGeom prst="rect">
            <a:avLst/>
          </a:prstGeom>
          <a:noFill/>
        </p:spPr>
        <p:txBody>
          <a:bodyPr wrap="square" rtlCol="0">
            <a:spAutoFit/>
          </a:bodyPr>
          <a:lstStyle/>
          <a:p>
            <a:r>
              <a:rPr lang="en-US" sz="1600" b="1" dirty="0" smtClean="0"/>
              <a:t>Normalization</a:t>
            </a:r>
            <a:endParaRPr lang="en-US" b="1" dirty="0"/>
          </a:p>
        </p:txBody>
      </p:sp>
      <p:sp>
        <p:nvSpPr>
          <p:cNvPr id="8" name="TextBox 7"/>
          <p:cNvSpPr txBox="1"/>
          <p:nvPr/>
        </p:nvSpPr>
        <p:spPr>
          <a:xfrm>
            <a:off x="5609492" y="5603630"/>
            <a:ext cx="1986844" cy="350277"/>
          </a:xfrm>
          <a:prstGeom prst="rect">
            <a:avLst/>
          </a:prstGeom>
          <a:noFill/>
        </p:spPr>
        <p:txBody>
          <a:bodyPr wrap="square" rtlCol="0">
            <a:spAutoFit/>
          </a:bodyPr>
          <a:lstStyle/>
          <a:p>
            <a:r>
              <a:rPr lang="en-US" sz="1600" b="1" dirty="0" smtClean="0"/>
              <a:t>Sign Recognition</a:t>
            </a:r>
            <a:endParaRPr lang="en-US" sz="1600" b="1" dirty="0"/>
          </a:p>
        </p:txBody>
      </p:sp>
      <p:sp>
        <p:nvSpPr>
          <p:cNvPr id="9"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20</a:t>
            </a:fld>
            <a:endParaRPr lang="en-US"/>
          </a:p>
        </p:txBody>
      </p:sp>
    </p:spTree>
    <p:extLst>
      <p:ext uri="{BB962C8B-B14F-4D97-AF65-F5344CB8AC3E}">
        <p14:creationId xmlns:p14="http://schemas.microsoft.com/office/powerpoint/2010/main" val="27456719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Implementation : </a:t>
            </a:r>
            <a:endParaRPr lang="en-US" b="1" dirty="0">
              <a:solidFill>
                <a:schemeClr val="tx1"/>
              </a:solidFill>
            </a:endParaRPr>
          </a:p>
        </p:txBody>
      </p:sp>
      <p:pic>
        <p:nvPicPr>
          <p:cNvPr id="4"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1050" t="33544" r="15889" b="13045"/>
          <a:stretch/>
        </p:blipFill>
        <p:spPr bwMode="auto">
          <a:xfrm>
            <a:off x="623518" y="2204864"/>
            <a:ext cx="3720615" cy="3312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object 4"/>
          <p:cNvSpPr/>
          <p:nvPr/>
        </p:nvSpPr>
        <p:spPr>
          <a:xfrm>
            <a:off x="5220071" y="1772816"/>
            <a:ext cx="2880321" cy="3912876"/>
          </a:xfrm>
          <a:prstGeom prst="rect">
            <a:avLst/>
          </a:prstGeom>
          <a:blipFill>
            <a:blip r:embed="rId3" cstate="print"/>
            <a:stretch>
              <a:fillRect/>
            </a:stretch>
          </a:blipFill>
        </p:spPr>
        <p:txBody>
          <a:bodyPr wrap="square" lIns="0" tIns="0" rIns="0" bIns="0" rtlCol="0"/>
          <a:lstStyle/>
          <a:p>
            <a:endParaRPr dirty="0"/>
          </a:p>
        </p:txBody>
      </p:sp>
      <p:sp>
        <p:nvSpPr>
          <p:cNvPr id="6" name="TextBox 5"/>
          <p:cNvSpPr txBox="1"/>
          <p:nvPr/>
        </p:nvSpPr>
        <p:spPr>
          <a:xfrm>
            <a:off x="6151067" y="5685692"/>
            <a:ext cx="1389185" cy="646331"/>
          </a:xfrm>
          <a:prstGeom prst="rect">
            <a:avLst/>
          </a:prstGeom>
          <a:noFill/>
        </p:spPr>
        <p:txBody>
          <a:bodyPr wrap="square" rtlCol="0">
            <a:spAutoFit/>
          </a:bodyPr>
          <a:lstStyle/>
          <a:p>
            <a:r>
              <a:rPr lang="en-US" b="1" dirty="0" smtClean="0"/>
              <a:t>Block Diagram</a:t>
            </a:r>
            <a:endParaRPr lang="en-US" b="1" dirty="0"/>
          </a:p>
        </p:txBody>
      </p:sp>
      <p:sp>
        <p:nvSpPr>
          <p:cNvPr id="7" name="TextBox 6"/>
          <p:cNvSpPr txBox="1"/>
          <p:nvPr/>
        </p:nvSpPr>
        <p:spPr>
          <a:xfrm>
            <a:off x="1450729" y="5747248"/>
            <a:ext cx="2066193" cy="584775"/>
          </a:xfrm>
          <a:prstGeom prst="rect">
            <a:avLst/>
          </a:prstGeom>
          <a:noFill/>
        </p:spPr>
        <p:txBody>
          <a:bodyPr wrap="square" rtlCol="0">
            <a:spAutoFit/>
          </a:bodyPr>
          <a:lstStyle/>
          <a:p>
            <a:r>
              <a:rPr lang="en-US" sz="1600" b="1" dirty="0" smtClean="0"/>
              <a:t>Sign to Text conversion</a:t>
            </a:r>
            <a:endParaRPr lang="en-US" sz="1600" b="1" dirty="0"/>
          </a:p>
        </p:txBody>
      </p:sp>
      <p:sp>
        <p:nvSpPr>
          <p:cNvPr id="8"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21</a:t>
            </a:fld>
            <a:endParaRPr lang="en-US"/>
          </a:p>
        </p:txBody>
      </p:sp>
    </p:spTree>
    <p:extLst>
      <p:ext uri="{BB962C8B-B14F-4D97-AF65-F5344CB8AC3E}">
        <p14:creationId xmlns:p14="http://schemas.microsoft.com/office/powerpoint/2010/main" val="3811768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Working Procedure : </a:t>
            </a:r>
            <a:endParaRPr lang="en-US" b="1" dirty="0">
              <a:solidFill>
                <a:schemeClr val="tx1"/>
              </a:solidFill>
            </a:endParaRPr>
          </a:p>
        </p:txBody>
      </p:sp>
      <p:sp>
        <p:nvSpPr>
          <p:cNvPr id="3" name="Content Placeholder 2"/>
          <p:cNvSpPr>
            <a:spLocks noGrp="1"/>
          </p:cNvSpPr>
          <p:nvPr>
            <p:ph idx="1"/>
          </p:nvPr>
        </p:nvSpPr>
        <p:spPr/>
        <p:txBody>
          <a:bodyPr/>
          <a:lstStyle/>
          <a:p>
            <a:r>
              <a:rPr lang="en-IN" dirty="0" smtClean="0"/>
              <a:t>SLR </a:t>
            </a:r>
            <a:r>
              <a:rPr lang="en-IN" dirty="0"/>
              <a:t>capture signs shown by </a:t>
            </a:r>
            <a:r>
              <a:rPr lang="en-IN" dirty="0" smtClean="0"/>
              <a:t>deaf or dumb </a:t>
            </a:r>
            <a:r>
              <a:rPr lang="en-IN" dirty="0"/>
              <a:t>man</a:t>
            </a:r>
          </a:p>
          <a:p>
            <a:r>
              <a:rPr lang="en-IN" dirty="0"/>
              <a:t>Convert the signs to text</a:t>
            </a:r>
          </a:p>
          <a:p>
            <a:r>
              <a:rPr lang="en-IN" dirty="0"/>
              <a:t>This text is shown to shopkeeper</a:t>
            </a:r>
          </a:p>
          <a:p>
            <a:endParaRPr lang="en-IN" dirty="0"/>
          </a:p>
        </p:txBody>
      </p:sp>
      <p:sp>
        <p:nvSpPr>
          <p:cNvPr id="4" name="TextBox 3"/>
          <p:cNvSpPr txBox="1"/>
          <p:nvPr/>
        </p:nvSpPr>
        <p:spPr>
          <a:xfrm>
            <a:off x="149469" y="5685692"/>
            <a:ext cx="4422531" cy="646331"/>
          </a:xfrm>
          <a:prstGeom prst="rect">
            <a:avLst/>
          </a:prstGeom>
          <a:noFill/>
        </p:spPr>
        <p:txBody>
          <a:bodyPr wrap="square" rtlCol="0">
            <a:spAutoFit/>
          </a:bodyPr>
          <a:lstStyle/>
          <a:p>
            <a:r>
              <a:rPr lang="en-IN" spc="-30" dirty="0" smtClean="0">
                <a:solidFill>
                  <a:srgbClr val="FFFFFF"/>
                </a:solidFill>
                <a:latin typeface="Arial"/>
                <a:cs typeface="Arial"/>
              </a:rPr>
              <a:t>e </a:t>
            </a:r>
            <a:r>
              <a:rPr lang="en-IN" spc="-114" dirty="0">
                <a:solidFill>
                  <a:srgbClr val="FFFFFF"/>
                </a:solidFill>
                <a:latin typeface="Arial"/>
                <a:cs typeface="Arial"/>
              </a:rPr>
              <a:t>shopkeeper </a:t>
            </a:r>
            <a:r>
              <a:rPr lang="en-IN" spc="-155" dirty="0">
                <a:solidFill>
                  <a:srgbClr val="FFFFFF"/>
                </a:solidFill>
                <a:latin typeface="Arial"/>
                <a:cs typeface="Arial"/>
              </a:rPr>
              <a:t>can </a:t>
            </a:r>
            <a:r>
              <a:rPr lang="en-IN" spc="-90" dirty="0">
                <a:solidFill>
                  <a:srgbClr val="FFFFFF"/>
                </a:solidFill>
                <a:latin typeface="Arial"/>
                <a:cs typeface="Arial"/>
              </a:rPr>
              <a:t>understand </a:t>
            </a:r>
            <a:r>
              <a:rPr lang="en-IN" spc="-30" dirty="0">
                <a:solidFill>
                  <a:srgbClr val="FFFFFF"/>
                </a:solidFill>
                <a:latin typeface="Arial"/>
                <a:cs typeface="Arial"/>
              </a:rPr>
              <a:t>the </a:t>
            </a:r>
            <a:r>
              <a:rPr lang="en-IN" spc="-90" dirty="0">
                <a:solidFill>
                  <a:srgbClr val="FFFFFF"/>
                </a:solidFill>
                <a:latin typeface="Arial"/>
                <a:cs typeface="Arial"/>
              </a:rPr>
              <a:t>deaf </a:t>
            </a:r>
            <a:r>
              <a:rPr lang="en-IN" spc="-140" dirty="0">
                <a:solidFill>
                  <a:srgbClr val="FFFFFF"/>
                </a:solidFill>
                <a:latin typeface="Arial"/>
                <a:cs typeface="Arial"/>
              </a:rPr>
              <a:t>man’s</a:t>
            </a:r>
            <a:r>
              <a:rPr lang="en-IN" spc="-470" dirty="0">
                <a:solidFill>
                  <a:srgbClr val="FFFFFF"/>
                </a:solidFill>
                <a:latin typeface="Arial"/>
                <a:cs typeface="Arial"/>
              </a:rPr>
              <a:t> </a:t>
            </a:r>
            <a:r>
              <a:rPr lang="en-IN" spc="-130" dirty="0" smtClean="0">
                <a:solidFill>
                  <a:srgbClr val="FFFFFF"/>
                </a:solidFill>
                <a:latin typeface="Arial"/>
                <a:cs typeface="Arial"/>
              </a:rPr>
              <a:t>demands</a:t>
            </a:r>
            <a:endParaRPr lang="en-IN" dirty="0">
              <a:latin typeface="Arial"/>
              <a:cs typeface="Arial"/>
            </a:endParaRPr>
          </a:p>
        </p:txBody>
      </p:sp>
      <p:sp>
        <p:nvSpPr>
          <p:cNvPr id="10" name="object 3"/>
          <p:cNvSpPr/>
          <p:nvPr/>
        </p:nvSpPr>
        <p:spPr>
          <a:xfrm>
            <a:off x="5076056" y="2770282"/>
            <a:ext cx="3888432" cy="3767112"/>
          </a:xfrm>
          <a:prstGeom prst="rect">
            <a:avLst/>
          </a:prstGeom>
          <a:blipFill>
            <a:blip r:embed="rId2" cstate="print"/>
            <a:stretch>
              <a:fillRect/>
            </a:stretch>
          </a:blipFill>
        </p:spPr>
        <p:txBody>
          <a:bodyPr wrap="square" lIns="0" tIns="0" rIns="0" bIns="0" rtlCol="0"/>
          <a:lstStyle/>
          <a:p>
            <a:endParaRPr dirty="0"/>
          </a:p>
        </p:txBody>
      </p:sp>
      <p:sp>
        <p:nvSpPr>
          <p:cNvPr id="9" name="TextBox 8"/>
          <p:cNvSpPr txBox="1"/>
          <p:nvPr/>
        </p:nvSpPr>
        <p:spPr>
          <a:xfrm>
            <a:off x="5741377" y="5870359"/>
            <a:ext cx="905608" cy="646331"/>
          </a:xfrm>
          <a:prstGeom prst="rect">
            <a:avLst/>
          </a:prstGeom>
          <a:noFill/>
        </p:spPr>
        <p:txBody>
          <a:bodyPr wrap="square" rtlCol="0">
            <a:spAutoFit/>
          </a:bodyPr>
          <a:lstStyle/>
          <a:p>
            <a:endParaRPr lang="en-IN" dirty="0">
              <a:latin typeface="Arial"/>
              <a:cs typeface="Arial"/>
            </a:endParaRPr>
          </a:p>
          <a:p>
            <a:endParaRPr lang="en-IN" dirty="0"/>
          </a:p>
        </p:txBody>
      </p:sp>
      <p:sp>
        <p:nvSpPr>
          <p:cNvPr id="7"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22</a:t>
            </a:fld>
            <a:endParaRPr lang="en-US"/>
          </a:p>
        </p:txBody>
      </p:sp>
    </p:spTree>
    <p:extLst>
      <p:ext uri="{BB962C8B-B14F-4D97-AF65-F5344CB8AC3E}">
        <p14:creationId xmlns:p14="http://schemas.microsoft.com/office/powerpoint/2010/main" val="2005495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chemeClr val="tx1"/>
                </a:solidFill>
              </a:rPr>
              <a:t>Implementation Video : </a:t>
            </a:r>
            <a:endParaRPr lang="en-IN" dirty="0">
              <a:solidFill>
                <a:schemeClr val="tx1"/>
              </a:solidFill>
            </a:endParaRPr>
          </a:p>
        </p:txBody>
      </p:sp>
      <p:pic>
        <p:nvPicPr>
          <p:cNvPr id="4" name="demo.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9672" y="1700808"/>
            <a:ext cx="5976664" cy="4210420"/>
          </a:xfrm>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23</a:t>
            </a:fld>
            <a:endParaRPr lang="en-US"/>
          </a:p>
        </p:txBody>
      </p:sp>
    </p:spTree>
    <p:extLst>
      <p:ext uri="{BB962C8B-B14F-4D97-AF65-F5344CB8AC3E}">
        <p14:creationId xmlns:p14="http://schemas.microsoft.com/office/powerpoint/2010/main" val="304762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Limitations : </a:t>
            </a:r>
            <a:endParaRPr lang="en-US" b="1" dirty="0">
              <a:solidFill>
                <a:schemeClr val="tx1"/>
              </a:solidFill>
            </a:endParaRPr>
          </a:p>
        </p:txBody>
      </p:sp>
      <p:pic>
        <p:nvPicPr>
          <p:cNvPr id="4" name="Content Placeholder 3" descr="limit.jpg"/>
          <p:cNvPicPr>
            <a:picLocks noGrp="1" noChangeAspect="1"/>
          </p:cNvPicPr>
          <p:nvPr>
            <p:ph idx="1"/>
          </p:nvPr>
        </p:nvPicPr>
        <p:blipFill>
          <a:blip r:embed="rId2" cstate="print"/>
          <a:stretch>
            <a:fillRect/>
          </a:stretch>
        </p:blipFill>
        <p:spPr>
          <a:xfrm>
            <a:off x="251520" y="1988840"/>
            <a:ext cx="5049344" cy="3672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433647" y="2132856"/>
            <a:ext cx="3112476" cy="4247317"/>
          </a:xfrm>
          <a:prstGeom prst="rect">
            <a:avLst/>
          </a:prstGeom>
          <a:noFill/>
        </p:spPr>
        <p:txBody>
          <a:bodyPr wrap="square" rtlCol="0">
            <a:spAutoFit/>
          </a:bodyPr>
          <a:lstStyle/>
          <a:p>
            <a:pPr algn="just">
              <a:buFont typeface="Wingdings" pitchFamily="2" charset="2"/>
              <a:buChar char="Ø"/>
            </a:pPr>
            <a:r>
              <a:rPr lang="en-US" b="1" dirty="0" smtClean="0">
                <a:cs typeface="Arial" pitchFamily="34" charset="0"/>
              </a:rPr>
              <a:t> </a:t>
            </a:r>
            <a:r>
              <a:rPr lang="en-US" b="1" dirty="0" smtClean="0">
                <a:solidFill>
                  <a:schemeClr val="tx1">
                    <a:lumMod val="75000"/>
                    <a:lumOff val="25000"/>
                  </a:schemeClr>
                </a:solidFill>
                <a:cs typeface="Arial" pitchFamily="34" charset="0"/>
              </a:rPr>
              <a:t>Due to brightness and contrast sometimes webcam can hardly detect the expected skin color.</a:t>
            </a:r>
          </a:p>
          <a:p>
            <a:pPr algn="just">
              <a:buFont typeface="Wingdings" pitchFamily="2" charset="2"/>
              <a:buChar char="Ø"/>
            </a:pPr>
            <a:endParaRPr lang="en-US" b="1" dirty="0" smtClean="0">
              <a:solidFill>
                <a:schemeClr val="tx1">
                  <a:lumMod val="75000"/>
                  <a:lumOff val="25000"/>
                </a:schemeClr>
              </a:solidFill>
              <a:cs typeface="Arial" pitchFamily="34" charset="0"/>
            </a:endParaRPr>
          </a:p>
          <a:p>
            <a:pPr>
              <a:buFont typeface="Wingdings" pitchFamily="2" charset="2"/>
              <a:buChar char="Ø"/>
            </a:pPr>
            <a:r>
              <a:rPr lang="en-IN" b="1" dirty="0" smtClean="0">
                <a:solidFill>
                  <a:schemeClr val="tx1">
                    <a:lumMod val="75000"/>
                    <a:lumOff val="25000"/>
                  </a:schemeClr>
                </a:solidFill>
                <a:cs typeface="Arial" pitchFamily="34" charset="0"/>
              </a:rPr>
              <a:t> Because of the similarity of tracking environment background color and skin  color  the SLR gets unexpected pixels.</a:t>
            </a:r>
          </a:p>
          <a:p>
            <a:pPr>
              <a:buFont typeface="Wingdings" pitchFamily="2" charset="2"/>
              <a:buChar char="Ø"/>
            </a:pPr>
            <a:endParaRPr lang="en-IN" b="1" dirty="0" smtClean="0">
              <a:solidFill>
                <a:schemeClr val="tx1">
                  <a:lumMod val="75000"/>
                  <a:lumOff val="25000"/>
                </a:schemeClr>
              </a:solidFill>
              <a:cs typeface="Arial" pitchFamily="34" charset="0"/>
            </a:endParaRPr>
          </a:p>
          <a:p>
            <a:pPr>
              <a:buFont typeface="Wingdings" pitchFamily="2" charset="2"/>
              <a:buChar char="Ø"/>
            </a:pPr>
            <a:r>
              <a:rPr lang="en-IN" b="1" dirty="0" smtClean="0">
                <a:solidFill>
                  <a:schemeClr val="tx1">
                    <a:lumMod val="75000"/>
                    <a:lumOff val="25000"/>
                  </a:schemeClr>
                </a:solidFill>
                <a:cs typeface="Arial" pitchFamily="34" charset="0"/>
              </a:rPr>
              <a:t> Due to almost similar pattern its become  hard to take decision.</a:t>
            </a:r>
          </a:p>
          <a:p>
            <a:endParaRPr lang="en-US" dirty="0"/>
          </a:p>
        </p:txBody>
      </p:sp>
      <p:sp>
        <p:nvSpPr>
          <p:cNvPr id="6"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24</a:t>
            </a:fld>
            <a:endParaRPr lang="en-US"/>
          </a:p>
        </p:txBody>
      </p:sp>
    </p:spTree>
    <p:extLst>
      <p:ext uri="{BB962C8B-B14F-4D97-AF65-F5344CB8AC3E}">
        <p14:creationId xmlns:p14="http://schemas.microsoft.com/office/powerpoint/2010/main" val="40438483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spc="-125" dirty="0" smtClean="0">
                <a:solidFill>
                  <a:schemeClr val="tx1"/>
                </a:solidFill>
              </a:rPr>
              <a:t>Limitations : </a:t>
            </a:r>
            <a:endParaRPr lang="en-US" b="1" dirty="0">
              <a:solidFill>
                <a:schemeClr val="tx1"/>
              </a:solidFill>
            </a:endParaRPr>
          </a:p>
        </p:txBody>
      </p:sp>
      <p:sp>
        <p:nvSpPr>
          <p:cNvPr id="5" name="Content Placeholder 4"/>
          <p:cNvSpPr>
            <a:spLocks noGrp="1"/>
          </p:cNvSpPr>
          <p:nvPr>
            <p:ph idx="1"/>
          </p:nvPr>
        </p:nvSpPr>
        <p:spPr/>
        <p:txBody>
          <a:bodyPr>
            <a:noAutofit/>
          </a:bodyPr>
          <a:lstStyle/>
          <a:p>
            <a:pPr algn="just"/>
            <a:endParaRPr lang="en-IN" sz="2000" b="1" dirty="0">
              <a:cs typeface="Arial" pitchFamily="34" charset="0"/>
            </a:endParaRPr>
          </a:p>
          <a:p>
            <a:endParaRPr lang="en-IN" sz="2400" b="1" dirty="0">
              <a:cs typeface="Arial" pitchFamily="34" charset="0"/>
            </a:endParaRPr>
          </a:p>
        </p:txBody>
      </p:sp>
      <p:sp>
        <p:nvSpPr>
          <p:cNvPr id="6" name="object 4"/>
          <p:cNvSpPr/>
          <p:nvPr/>
        </p:nvSpPr>
        <p:spPr>
          <a:xfrm>
            <a:off x="683568" y="3001108"/>
            <a:ext cx="3744416" cy="1392456"/>
          </a:xfrm>
          <a:prstGeom prst="rect">
            <a:avLst/>
          </a:prstGeom>
          <a:blipFill>
            <a:blip r:embed="rId2" cstate="print"/>
            <a:srcRect/>
            <a:stretch>
              <a:fillRect t="-16930" b="-51967"/>
            </a:stretch>
          </a:blipFill>
        </p:spPr>
        <p:txBody>
          <a:bodyPr wrap="square" lIns="0" tIns="0" rIns="0" bIns="0" rtlCol="0"/>
          <a:lstStyle/>
          <a:p>
            <a:endParaRPr/>
          </a:p>
        </p:txBody>
      </p:sp>
      <p:sp>
        <p:nvSpPr>
          <p:cNvPr id="7" name="object 3"/>
          <p:cNvSpPr/>
          <p:nvPr/>
        </p:nvSpPr>
        <p:spPr>
          <a:xfrm>
            <a:off x="4813789" y="3001108"/>
            <a:ext cx="3714749" cy="1378144"/>
          </a:xfrm>
          <a:prstGeom prst="rect">
            <a:avLst/>
          </a:prstGeom>
          <a:blipFill>
            <a:blip r:embed="rId3" cstate="print"/>
            <a:stretch>
              <a:fillRect/>
            </a:stretch>
          </a:blipFill>
        </p:spPr>
        <p:txBody>
          <a:bodyPr wrap="square" lIns="0" tIns="0" rIns="0" bIns="0" rtlCol="0"/>
          <a:lstStyle/>
          <a:p>
            <a:endParaRPr/>
          </a:p>
        </p:txBody>
      </p:sp>
      <p:sp>
        <p:nvSpPr>
          <p:cNvPr id="8" name="TextBox 7"/>
          <p:cNvSpPr txBox="1"/>
          <p:nvPr/>
        </p:nvSpPr>
        <p:spPr>
          <a:xfrm>
            <a:off x="3174023" y="4807987"/>
            <a:ext cx="3279531" cy="400110"/>
          </a:xfrm>
          <a:prstGeom prst="rect">
            <a:avLst/>
          </a:prstGeom>
          <a:noFill/>
        </p:spPr>
        <p:txBody>
          <a:bodyPr wrap="square" rtlCol="0">
            <a:spAutoFit/>
          </a:bodyPr>
          <a:lstStyle/>
          <a:p>
            <a:r>
              <a:rPr lang="en-US" sz="2000" b="1" dirty="0" smtClean="0"/>
              <a:t>Similar patterns </a:t>
            </a:r>
            <a:endParaRPr lang="en-US" sz="2400" b="1" dirty="0"/>
          </a:p>
        </p:txBody>
      </p:sp>
      <p:sp>
        <p:nvSpPr>
          <p:cNvPr id="9"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25</a:t>
            </a:fld>
            <a:endParaRPr lang="en-US"/>
          </a:p>
        </p:txBody>
      </p:sp>
    </p:spTree>
    <p:extLst>
      <p:ext uri="{BB962C8B-B14F-4D97-AF65-F5344CB8AC3E}">
        <p14:creationId xmlns:p14="http://schemas.microsoft.com/office/powerpoint/2010/main" val="3504891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CONCLUSION</a:t>
            </a:r>
            <a:endParaRPr lang="en-US" dirty="0">
              <a:solidFill>
                <a:schemeClr val="tx1"/>
              </a:solidFill>
            </a:endParaRPr>
          </a:p>
        </p:txBody>
      </p:sp>
      <p:graphicFrame>
        <p:nvGraphicFramePr>
          <p:cNvPr id="4" name="Table 3"/>
          <p:cNvGraphicFramePr>
            <a:graphicFrameLocks noGrp="1"/>
          </p:cNvGraphicFramePr>
          <p:nvPr/>
        </p:nvGraphicFramePr>
        <p:xfrm>
          <a:off x="5388429" y="2651760"/>
          <a:ext cx="3487784" cy="1854925"/>
        </p:xfrm>
        <a:graphic>
          <a:graphicData uri="http://schemas.openxmlformats.org/drawingml/2006/table">
            <a:tbl>
              <a:tblPr/>
              <a:tblGrid>
                <a:gridCol w="1607305"/>
                <a:gridCol w="939870"/>
                <a:gridCol w="940609"/>
              </a:tblGrid>
              <a:tr h="426230">
                <a:tc>
                  <a:txBody>
                    <a:bodyPr/>
                    <a:lstStyle/>
                    <a:p>
                      <a:pPr algn="ctr">
                        <a:spcAft>
                          <a:spcPts val="0"/>
                        </a:spcAft>
                      </a:pPr>
                      <a:r>
                        <a:rPr lang="en-US" sz="1100" b="1" dirty="0">
                          <a:latin typeface="Times New Roman"/>
                          <a:ea typeface="Calibri"/>
                          <a:cs typeface="Mangal"/>
                        </a:rPr>
                        <a:t>Parameters</a:t>
                      </a:r>
                      <a:endParaRPr lang="en-US" sz="1000" dirty="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Times New Roman"/>
                          <a:ea typeface="Calibri"/>
                          <a:cs typeface="Mangal"/>
                        </a:rPr>
                        <a:t>ANN</a:t>
                      </a:r>
                      <a:endParaRPr lang="en-US" sz="1000" dirty="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Times New Roman"/>
                          <a:ea typeface="Calibri"/>
                          <a:cs typeface="Mangal"/>
                        </a:rPr>
                        <a:t>CNN</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887">
                <a:tc>
                  <a:txBody>
                    <a:bodyPr/>
                    <a:lstStyle/>
                    <a:p>
                      <a:pPr algn="ctr">
                        <a:spcAft>
                          <a:spcPts val="0"/>
                        </a:spcAft>
                      </a:pPr>
                      <a:r>
                        <a:rPr lang="en-US" sz="1100">
                          <a:latin typeface="Times New Roman"/>
                          <a:ea typeface="Calibri"/>
                          <a:cs typeface="Mangal"/>
                        </a:rPr>
                        <a:t>Loss</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0.0974</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0.0679</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920">
                <a:tc>
                  <a:txBody>
                    <a:bodyPr/>
                    <a:lstStyle/>
                    <a:p>
                      <a:pPr algn="ctr">
                        <a:spcAft>
                          <a:spcPts val="0"/>
                        </a:spcAft>
                      </a:pPr>
                      <a:r>
                        <a:rPr lang="en-US" sz="1100">
                          <a:latin typeface="Times New Roman"/>
                          <a:ea typeface="Calibri"/>
                          <a:cs typeface="Mangal"/>
                        </a:rPr>
                        <a:t>Accuracy</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0.9026</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0.9869</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1313">
                <a:tc>
                  <a:txBody>
                    <a:bodyPr/>
                    <a:lstStyle/>
                    <a:p>
                      <a:pPr algn="ctr">
                        <a:spcAft>
                          <a:spcPts val="0"/>
                        </a:spcAft>
                      </a:pPr>
                      <a:r>
                        <a:rPr lang="en-US" sz="1100" dirty="0">
                          <a:latin typeface="Times New Roman"/>
                          <a:ea typeface="Calibri"/>
                          <a:cs typeface="Mangal"/>
                        </a:rPr>
                        <a:t>Val_Loss</a:t>
                      </a:r>
                      <a:endParaRPr lang="en-US" sz="1000" dirty="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0.0500</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0.0439</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575">
                <a:tc>
                  <a:txBody>
                    <a:bodyPr/>
                    <a:lstStyle/>
                    <a:p>
                      <a:pPr algn="ctr">
                        <a:spcAft>
                          <a:spcPts val="0"/>
                        </a:spcAft>
                      </a:pPr>
                      <a:r>
                        <a:rPr lang="en-US" sz="1100">
                          <a:latin typeface="Times New Roman"/>
                          <a:ea typeface="Calibri"/>
                          <a:cs typeface="Mangal"/>
                        </a:rPr>
                        <a:t>Val_Accuracy</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Times New Roman"/>
                          <a:ea typeface="Calibri"/>
                          <a:cs typeface="Mangal"/>
                        </a:rPr>
                        <a:t>0.95</a:t>
                      </a:r>
                      <a:endParaRPr lang="en-US" sz="100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latin typeface="Times New Roman"/>
                          <a:ea typeface="Calibri"/>
                          <a:cs typeface="Mangal"/>
                        </a:rPr>
                        <a:t>0.9561</a:t>
                      </a:r>
                      <a:endParaRPr lang="en-US" sz="1000" dirty="0">
                        <a:latin typeface="Times New Roman"/>
                        <a:ea typeface="SimSun"/>
                        <a:cs typeface="Mangal"/>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5378632" y="4545875"/>
            <a:ext cx="3585754" cy="800219"/>
          </a:xfrm>
          <a:prstGeom prst="rect">
            <a:avLst/>
          </a:prstGeom>
          <a:noFill/>
        </p:spPr>
        <p:txBody>
          <a:bodyPr wrap="square" rtlCol="0">
            <a:spAutoFit/>
          </a:bodyPr>
          <a:lstStyle/>
          <a:p>
            <a:r>
              <a:rPr lang="en-US" sz="1400" dirty="0" smtClean="0"/>
              <a:t>TABLE 2  ACCURACY AND LOSS OF  ANN AND CNN.</a:t>
            </a:r>
          </a:p>
          <a:p>
            <a:endParaRPr lang="en-US" dirty="0"/>
          </a:p>
        </p:txBody>
      </p:sp>
      <p:sp>
        <p:nvSpPr>
          <p:cNvPr id="6" name="Rectangle 5"/>
          <p:cNvSpPr/>
          <p:nvPr/>
        </p:nvSpPr>
        <p:spPr>
          <a:xfrm>
            <a:off x="434340" y="2852936"/>
            <a:ext cx="4572000" cy="1477328"/>
          </a:xfrm>
          <a:prstGeom prst="rect">
            <a:avLst/>
          </a:prstGeom>
        </p:spPr>
        <p:txBody>
          <a:bodyPr wrap="square">
            <a:spAutoFit/>
          </a:bodyPr>
          <a:lstStyle/>
          <a:p>
            <a:pPr algn="just">
              <a:buFont typeface="Arial" pitchFamily="34" charset="0"/>
              <a:buChar char="•"/>
            </a:pPr>
            <a:r>
              <a:rPr lang="en-US" dirty="0" smtClean="0"/>
              <a:t>CNN most preferred method for the image processing and especially in the case of the image mining/text mining. Since, ANN has high false acceptance rate (FAR), which reduces its efficiency towards this method.</a:t>
            </a:r>
          </a:p>
        </p:txBody>
      </p:sp>
      <p:sp>
        <p:nvSpPr>
          <p:cNvPr id="7"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26</a:t>
            </a:fld>
            <a:endParaRPr lang="en-US"/>
          </a:p>
        </p:txBody>
      </p:sp>
    </p:spTree>
    <p:extLst>
      <p:ext uri="{BB962C8B-B14F-4D97-AF65-F5344CB8AC3E}">
        <p14:creationId xmlns:p14="http://schemas.microsoft.com/office/powerpoint/2010/main" val="3539617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solidFill>
                  <a:schemeClr val="tx1"/>
                </a:solidFill>
              </a:rPr>
              <a:t>References</a:t>
            </a:r>
          </a:p>
        </p:txBody>
      </p:sp>
      <p:sp>
        <p:nvSpPr>
          <p:cNvPr id="3" name="Content Placeholder 2"/>
          <p:cNvSpPr>
            <a:spLocks noGrp="1"/>
          </p:cNvSpPr>
          <p:nvPr>
            <p:ph idx="1"/>
          </p:nvPr>
        </p:nvSpPr>
        <p:spPr>
          <a:xfrm>
            <a:off x="899592" y="1700808"/>
            <a:ext cx="6696744" cy="3672408"/>
          </a:xfrm>
        </p:spPr>
        <p:txBody>
          <a:bodyPr vert="horz" lIns="91440" tIns="45720" rIns="91440" bIns="45720" rtlCol="0" anchor="t">
            <a:noAutofit/>
          </a:bodyPr>
          <a:lstStyle/>
          <a:p>
            <a:r>
              <a:rPr lang="en-US" sz="1400" dirty="0"/>
              <a:t>1. Nikos K. </a:t>
            </a:r>
            <a:r>
              <a:rPr lang="en-US" sz="1400" dirty="0" err="1"/>
              <a:t>Logothetis</a:t>
            </a:r>
            <a:r>
              <a:rPr lang="en-US" sz="1400" dirty="0"/>
              <a:t>, David L. Sheinberg (2012), Visual Object Recognition, Division of Neuroscience, Baylor College of Medicines, One Baylor Plaza, Houston, Texas.</a:t>
            </a:r>
            <a:endParaRPr lang="en-IN" sz="1400" dirty="0"/>
          </a:p>
          <a:p>
            <a:r>
              <a:rPr lang="en-US" sz="1400" dirty="0"/>
              <a:t>2. J. R. R. </a:t>
            </a:r>
            <a:r>
              <a:rPr lang="en-US" sz="1400" dirty="0" err="1"/>
              <a:t>Uijlings</a:t>
            </a:r>
            <a:r>
              <a:rPr lang="en-US" sz="1400" dirty="0"/>
              <a:t>, K. E. A. van de </a:t>
            </a:r>
            <a:r>
              <a:rPr lang="en-US" sz="1400" dirty="0" err="1"/>
              <a:t>Sande</a:t>
            </a:r>
            <a:r>
              <a:rPr lang="en-US" sz="1400" dirty="0"/>
              <a:t>, T. </a:t>
            </a:r>
            <a:r>
              <a:rPr lang="en-US" sz="1400" dirty="0" err="1"/>
              <a:t>Gevers</a:t>
            </a:r>
            <a:r>
              <a:rPr lang="en-US" sz="1400" dirty="0"/>
              <a:t>, A. W. M. </a:t>
            </a:r>
            <a:r>
              <a:rPr lang="en-US" sz="1400" dirty="0" err="1"/>
              <a:t>Smeulders</a:t>
            </a:r>
            <a:r>
              <a:rPr lang="en-US" sz="1400" dirty="0"/>
              <a:t> (2013). Selective Search for Object </a:t>
            </a:r>
            <a:r>
              <a:rPr lang="en-US" sz="1400" dirty="0" err="1"/>
              <a:t>Recogntion</a:t>
            </a:r>
            <a:r>
              <a:rPr lang="en-US" sz="1400" dirty="0"/>
              <a:t>,  </a:t>
            </a:r>
            <a:r>
              <a:rPr lang="en-US" sz="1400" dirty="0" err="1"/>
              <a:t>Int</a:t>
            </a:r>
            <a:r>
              <a:rPr lang="en-US" sz="1400" dirty="0"/>
              <a:t> J </a:t>
            </a:r>
            <a:r>
              <a:rPr lang="en-US" sz="1400" dirty="0" err="1"/>
              <a:t>Comput</a:t>
            </a:r>
            <a:r>
              <a:rPr lang="en-US" sz="1400" dirty="0"/>
              <a:t> Vis.</a:t>
            </a:r>
            <a:endParaRPr lang="en-IN" sz="1400" dirty="0"/>
          </a:p>
          <a:p>
            <a:r>
              <a:rPr lang="en-US" sz="1400" dirty="0"/>
              <a:t>3. </a:t>
            </a:r>
            <a:r>
              <a:rPr lang="en-US" sz="1400" dirty="0" err="1"/>
              <a:t>Ching-Hua</a:t>
            </a:r>
            <a:r>
              <a:rPr lang="en-US" sz="1400" dirty="0"/>
              <a:t> </a:t>
            </a:r>
            <a:r>
              <a:rPr lang="en-US" sz="1400" dirty="0" err="1"/>
              <a:t>Chaun</a:t>
            </a:r>
            <a:r>
              <a:rPr lang="en-US" sz="1400" dirty="0"/>
              <a:t>, Eric Regna, Caroline </a:t>
            </a:r>
            <a:r>
              <a:rPr lang="en-US" sz="1400" dirty="0" err="1"/>
              <a:t>Guardino</a:t>
            </a:r>
            <a:r>
              <a:rPr lang="en-US" sz="1400" dirty="0"/>
              <a:t> (2014), </a:t>
            </a:r>
            <a:r>
              <a:rPr lang="en-US" sz="1400" dirty="0" err="1"/>
              <a:t>Univeristy</a:t>
            </a:r>
            <a:r>
              <a:rPr lang="en-US" sz="1400" dirty="0"/>
              <a:t> of North Florida, American Sign Language Recognition Using Leap Motion Sensor.</a:t>
            </a:r>
            <a:endParaRPr lang="en-IN" sz="1400" dirty="0"/>
          </a:p>
          <a:p>
            <a:r>
              <a:rPr lang="en-US" sz="1400" dirty="0"/>
              <a:t>4. </a:t>
            </a:r>
            <a:r>
              <a:rPr lang="en-US" sz="1400" dirty="0" err="1"/>
              <a:t>Sebestian</a:t>
            </a:r>
            <a:r>
              <a:rPr lang="en-US" sz="1400" dirty="0"/>
              <a:t> Jean, </a:t>
            </a:r>
            <a:r>
              <a:rPr lang="en-US" sz="1400" dirty="0" err="1"/>
              <a:t>Kyunghyun</a:t>
            </a:r>
            <a:r>
              <a:rPr lang="en-US" sz="1400" dirty="0"/>
              <a:t> Cho, Roland </a:t>
            </a:r>
            <a:r>
              <a:rPr lang="en-US" sz="1400" dirty="0" err="1"/>
              <a:t>Memisevic</a:t>
            </a:r>
            <a:r>
              <a:rPr lang="en-US" sz="1400" dirty="0"/>
              <a:t> (2015), University of Montreal, On Using Very Large Vocabulary for Neural Machine Translation.</a:t>
            </a:r>
            <a:endParaRPr lang="en-IN" sz="1400" dirty="0"/>
          </a:p>
          <a:p>
            <a:r>
              <a:rPr lang="en-US" sz="1400" dirty="0"/>
              <a:t>5. </a:t>
            </a:r>
            <a:r>
              <a:rPr lang="en-US" sz="1400" dirty="0" err="1"/>
              <a:t>Kaiming</a:t>
            </a:r>
            <a:r>
              <a:rPr lang="en-US" sz="1400" dirty="0"/>
              <a:t> He </a:t>
            </a:r>
            <a:r>
              <a:rPr lang="en-US" sz="1400" dirty="0" err="1"/>
              <a:t>Xiangyu</a:t>
            </a:r>
            <a:r>
              <a:rPr lang="en-US" sz="1400" dirty="0"/>
              <a:t>, Zhang </a:t>
            </a:r>
            <a:r>
              <a:rPr lang="en-US" sz="1400" dirty="0" err="1"/>
              <a:t>Shaoqing</a:t>
            </a:r>
            <a:r>
              <a:rPr lang="en-US" sz="1400" dirty="0"/>
              <a:t>, </a:t>
            </a:r>
            <a:r>
              <a:rPr lang="en-US" sz="1400" dirty="0" err="1"/>
              <a:t>Ren</a:t>
            </a:r>
            <a:r>
              <a:rPr lang="en-US" sz="1400" dirty="0"/>
              <a:t> </a:t>
            </a:r>
            <a:r>
              <a:rPr lang="en-US" sz="1400" dirty="0" err="1"/>
              <a:t>Jian</a:t>
            </a:r>
            <a:r>
              <a:rPr lang="en-US" sz="1400" dirty="0"/>
              <a:t> Sun, Microsoft Research, </a:t>
            </a:r>
            <a:r>
              <a:rPr lang="en-US" sz="1400" dirty="0" err="1"/>
              <a:t>Kahe</a:t>
            </a:r>
            <a:r>
              <a:rPr lang="en-US" sz="1400" dirty="0"/>
              <a:t>, v-</a:t>
            </a:r>
            <a:r>
              <a:rPr lang="en-US" sz="1400" dirty="0" err="1"/>
              <a:t>xiangz</a:t>
            </a:r>
            <a:r>
              <a:rPr lang="en-US" sz="1400" dirty="0"/>
              <a:t>, v-</a:t>
            </a:r>
            <a:r>
              <a:rPr lang="en-US" sz="1400" dirty="0" err="1"/>
              <a:t>shren</a:t>
            </a:r>
            <a:r>
              <a:rPr lang="en-US" sz="1400" dirty="0"/>
              <a:t>, </a:t>
            </a:r>
            <a:r>
              <a:rPr lang="en-US" sz="1400" dirty="0" err="1"/>
              <a:t>jiansun</a:t>
            </a:r>
            <a:r>
              <a:rPr lang="en-US" sz="1400" dirty="0"/>
              <a:t>, Deep Residual Learning for Image Recognition</a:t>
            </a:r>
            <a:r>
              <a:rPr lang="en-US" sz="1400" b="1" dirty="0"/>
              <a:t>.</a:t>
            </a:r>
            <a:endParaRPr lang="en-IN" sz="1400" dirty="0"/>
          </a:p>
          <a:p>
            <a:r>
              <a:rPr lang="en-US" sz="1400" dirty="0"/>
              <a:t>6. </a:t>
            </a:r>
            <a:r>
              <a:rPr lang="en-US" sz="1400" dirty="0" err="1"/>
              <a:t>Hoo</a:t>
            </a:r>
            <a:r>
              <a:rPr lang="en-US" sz="1400" dirty="0"/>
              <a:t>-Chang Shin, Member, IEEE, </a:t>
            </a:r>
            <a:r>
              <a:rPr lang="en-US" sz="1400" dirty="0" err="1"/>
              <a:t>Holger</a:t>
            </a:r>
            <a:r>
              <a:rPr lang="en-US" sz="1400" dirty="0"/>
              <a:t> R. Roth, </a:t>
            </a:r>
            <a:r>
              <a:rPr lang="en-US" sz="1400" dirty="0" err="1"/>
              <a:t>Mingchen</a:t>
            </a:r>
            <a:r>
              <a:rPr lang="en-US" sz="1400" dirty="0"/>
              <a:t> </a:t>
            </a:r>
            <a:r>
              <a:rPr lang="en-US" sz="1400" dirty="0" err="1"/>
              <a:t>Gao</a:t>
            </a:r>
            <a:r>
              <a:rPr lang="en-US" sz="1400" dirty="0"/>
              <a:t>, Le Lu, Senior Member, IEEE, </a:t>
            </a:r>
            <a:r>
              <a:rPr lang="en-US" sz="1400" dirty="0" err="1"/>
              <a:t>Ziyue</a:t>
            </a:r>
            <a:r>
              <a:rPr lang="en-US" sz="1400" dirty="0"/>
              <a:t> </a:t>
            </a:r>
            <a:r>
              <a:rPr lang="en-US" sz="1400" dirty="0" err="1"/>
              <a:t>Xu</a:t>
            </a:r>
            <a:r>
              <a:rPr lang="en-US" sz="1400" dirty="0"/>
              <a:t>, Isabella </a:t>
            </a:r>
            <a:r>
              <a:rPr lang="en-US" sz="1400" dirty="0" err="1"/>
              <a:t>Nogues</a:t>
            </a:r>
            <a:r>
              <a:rPr lang="en-US" sz="1400" dirty="0"/>
              <a:t>, </a:t>
            </a:r>
            <a:r>
              <a:rPr lang="en-US" sz="1400" dirty="0" err="1"/>
              <a:t>Jianhua</a:t>
            </a:r>
            <a:r>
              <a:rPr lang="en-US" sz="1400" dirty="0"/>
              <a:t> Yao, Daniel </a:t>
            </a:r>
            <a:r>
              <a:rPr lang="en-US" sz="1400" dirty="0" err="1"/>
              <a:t>Mollura</a:t>
            </a:r>
            <a:r>
              <a:rPr lang="en-US" sz="1400" dirty="0"/>
              <a:t>, Ronald M. Summers, Deep Convolutional Neural Networks </a:t>
            </a:r>
            <a:r>
              <a:rPr lang="en-US" sz="1400" dirty="0" err="1"/>
              <a:t>forComputer</a:t>
            </a:r>
            <a:r>
              <a:rPr lang="en-US" sz="1400" dirty="0"/>
              <a:t>-Aided Detection: CNN Architectures Dataset Characteristics and Transfer Learning.</a:t>
            </a:r>
            <a:endParaRPr lang="en-IN" sz="1400" dirty="0"/>
          </a:p>
          <a:p>
            <a:r>
              <a:rPr lang="en-US" sz="1400" dirty="0"/>
              <a:t>7</a:t>
            </a:r>
            <a:r>
              <a:rPr lang="en-US" sz="1400" dirty="0" smtClean="0"/>
              <a:t>. </a:t>
            </a:r>
            <a:r>
              <a:rPr lang="en-US" sz="1400" dirty="0" err="1"/>
              <a:t>Jie</a:t>
            </a:r>
            <a:r>
              <a:rPr lang="en-US" sz="1400" dirty="0"/>
              <a:t> Huang, </a:t>
            </a:r>
            <a:r>
              <a:rPr lang="en-US" sz="1400" dirty="0" err="1"/>
              <a:t>Wengang</a:t>
            </a:r>
            <a:r>
              <a:rPr lang="en-US" sz="1400" dirty="0"/>
              <a:t> Zhou, </a:t>
            </a:r>
            <a:r>
              <a:rPr lang="en-US" sz="1400" dirty="0" err="1"/>
              <a:t>Qilin</a:t>
            </a:r>
            <a:r>
              <a:rPr lang="en-US" sz="1400" dirty="0"/>
              <a:t> Zhang, </a:t>
            </a:r>
            <a:r>
              <a:rPr lang="en-US" sz="1400" dirty="0" err="1"/>
              <a:t>Houqiang</a:t>
            </a:r>
            <a:r>
              <a:rPr lang="en-US" sz="1400" dirty="0"/>
              <a:t> Li, </a:t>
            </a:r>
            <a:r>
              <a:rPr lang="en-US" sz="1400" dirty="0" err="1"/>
              <a:t>Weiping</a:t>
            </a:r>
            <a:r>
              <a:rPr lang="en-US" sz="1400" dirty="0"/>
              <a:t> Li (2018), Video-Based Sign Language Recognition without Temporal Segmentation, University of Science and Technology, China</a:t>
            </a:r>
            <a:endParaRPr lang="en-IN" sz="1400" dirty="0"/>
          </a:p>
          <a:p>
            <a:pPr lvl="0" fontAlgn="ctr">
              <a:buNone/>
            </a:pPr>
            <a:endParaRPr lang="en-IN" sz="1400" dirty="0"/>
          </a:p>
        </p:txBody>
      </p:sp>
      <p:sp>
        <p:nvSpPr>
          <p:cNvPr id="4" name="Slide Number Placeholder 5"/>
          <p:cNvSpPr>
            <a:spLocks noGrp="1"/>
          </p:cNvSpPr>
          <p:nvPr>
            <p:ph type="sldNum" sz="quarter" idx="12"/>
          </p:nvPr>
        </p:nvSpPr>
        <p:spPr>
          <a:xfrm>
            <a:off x="146304" y="6237312"/>
            <a:ext cx="457200" cy="457200"/>
          </a:xfrm>
        </p:spPr>
        <p:txBody>
          <a:bodyPr/>
          <a:lstStyle/>
          <a:p>
            <a:fld id="{A863FF37-6896-4150-90F0-46A38F919159}" type="slidenum">
              <a:rPr lang="en-US" smtClean="0"/>
              <a:pPr/>
              <a:t>27</a:t>
            </a:fld>
            <a:endParaRPr lang="en-US"/>
          </a:p>
        </p:txBody>
      </p:sp>
    </p:spTree>
    <p:extLst>
      <p:ext uri="{BB962C8B-B14F-4D97-AF65-F5344CB8AC3E}">
        <p14:creationId xmlns:p14="http://schemas.microsoft.com/office/powerpoint/2010/main" val="3159894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71600" y="1052736"/>
            <a:ext cx="7772400" cy="2290266"/>
          </a:xfrm>
        </p:spPr>
        <p:txBody>
          <a:bodyPr>
            <a:normAutofit/>
          </a:bodyPr>
          <a:lstStyle/>
          <a:p>
            <a:pPr algn="ctr"/>
            <a:r>
              <a:rPr lang="en-US" sz="8800" dirty="0">
                <a:solidFill>
                  <a:schemeClr val="tx1"/>
                </a:solidFill>
              </a:rPr>
              <a:t> Any Questions?</a:t>
            </a:r>
            <a:endParaRPr lang="en-IN" sz="8800" dirty="0">
              <a:solidFill>
                <a:schemeClr val="tx1"/>
              </a:solidFill>
            </a:endParaRP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863FF37-6896-4150-90F0-46A38F919159}" type="slidenum">
              <a:rPr lang="en-US" smtClean="0"/>
              <a:pPr/>
              <a:t>28</a:t>
            </a:fld>
            <a:endParaRPr lang="en-US"/>
          </a:p>
        </p:txBody>
      </p:sp>
    </p:spTree>
    <p:extLst>
      <p:ext uri="{BB962C8B-B14F-4D97-AF65-F5344CB8AC3E}">
        <p14:creationId xmlns:p14="http://schemas.microsoft.com/office/powerpoint/2010/main" val="1970755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a:xfrm>
            <a:off x="642910" y="6286520"/>
            <a:ext cx="7943880" cy="457200"/>
          </a:xfrm>
        </p:spPr>
        <p:txBody>
          <a:bodyPr/>
          <a:lstStyle/>
          <a:p>
            <a:pPr algn="ctr"/>
            <a:endParaRPr lang="en-US" b="1" dirty="0"/>
          </a:p>
        </p:txBody>
      </p:sp>
      <p:sp>
        <p:nvSpPr>
          <p:cNvPr id="6" name="Slide Number Placeholder 5"/>
          <p:cNvSpPr>
            <a:spLocks noGrp="1"/>
          </p:cNvSpPr>
          <p:nvPr>
            <p:ph type="sldNum" sz="quarter" idx="12"/>
          </p:nvPr>
        </p:nvSpPr>
        <p:spPr/>
        <p:txBody>
          <a:bodyPr/>
          <a:lstStyle/>
          <a:p>
            <a:fld id="{A863FF37-6896-4150-90F0-46A38F919159}" type="slidenum">
              <a:rPr lang="en-US" smtClean="0"/>
              <a:pPr/>
              <a:t>3</a:t>
            </a:fld>
            <a:endParaRPr lang="en-US"/>
          </a:p>
        </p:txBody>
      </p:sp>
      <p:sp>
        <p:nvSpPr>
          <p:cNvPr id="3" name="Content Placeholder 2"/>
          <p:cNvSpPr>
            <a:spLocks noGrp="1"/>
          </p:cNvSpPr>
          <p:nvPr>
            <p:ph sz="quarter" idx="1"/>
          </p:nvPr>
        </p:nvSpPr>
        <p:spPr/>
        <p:txBody>
          <a:bodyPr>
            <a:normAutofit/>
          </a:bodyPr>
          <a:lstStyle/>
          <a:p>
            <a:pPr algn="just"/>
            <a:r>
              <a:rPr lang="en-IN" dirty="0"/>
              <a:t>Gesture recognition is an open problem in the area of computer vision, a field of computer science that enables systems to emulate human vision. </a:t>
            </a:r>
          </a:p>
          <a:p>
            <a:pPr algn="just"/>
            <a:r>
              <a:rPr lang="en-IN" dirty="0"/>
              <a:t>Gesture recognition has many applications in improving human-computer interaction, and one of them is in the field of Sign Language Translation, </a:t>
            </a:r>
          </a:p>
          <a:p>
            <a:pPr algn="just"/>
            <a:r>
              <a:rPr lang="en-IN" dirty="0"/>
              <a:t>Wherein a video sequence of symbolic hand gestures is translated into natural language.</a:t>
            </a:r>
          </a:p>
          <a:p>
            <a:pPr marL="857250" indent="-514350" algn="just">
              <a:spcBef>
                <a:spcPts val="900"/>
              </a:spcBef>
              <a:buFont typeface="Wingdings" pitchFamily="2" charset="2"/>
              <a:buChar char="Ø"/>
            </a:pPr>
            <a:endParaRPr lang="en-IN" sz="3200" dirty="0">
              <a:latin typeface="Times New Roman" pitchFamily="18" charset="0"/>
              <a:cs typeface="Times New Roman" pitchFamily="18" charset="0"/>
            </a:endParaRPr>
          </a:p>
        </p:txBody>
      </p:sp>
      <p:sp>
        <p:nvSpPr>
          <p:cNvPr id="4" name="Title 3"/>
          <p:cNvSpPr>
            <a:spLocks noGrp="1"/>
          </p:cNvSpPr>
          <p:nvPr>
            <p:ph type="title"/>
          </p:nvPr>
        </p:nvSpPr>
        <p:spPr/>
        <p:txBody>
          <a:bodyPr>
            <a:normAutofit/>
          </a:bodyPr>
          <a:lstStyle/>
          <a:p>
            <a:pPr algn="ctr"/>
            <a:r>
              <a:rPr lang="en-US" b="1" dirty="0">
                <a:solidFill>
                  <a:schemeClr val="tx1"/>
                </a:solidFill>
              </a:rPr>
              <a:t>Introduction : </a:t>
            </a:r>
            <a:endParaRPr lang="en-US" dirty="0">
              <a:solidFill>
                <a:schemeClr val="tx1"/>
              </a:solidFill>
            </a:endParaRPr>
          </a:p>
        </p:txBody>
      </p:sp>
      <p:pic>
        <p:nvPicPr>
          <p:cNvPr id="7" name="Picture 6" descr="intro.jpg"/>
          <p:cNvPicPr>
            <a:picLocks noChangeAspect="1"/>
          </p:cNvPicPr>
          <p:nvPr/>
        </p:nvPicPr>
        <p:blipFill>
          <a:blip r:embed="rId4" cstate="print"/>
          <a:stretch>
            <a:fillRect/>
          </a:stretch>
        </p:blipFill>
        <p:spPr>
          <a:xfrm>
            <a:off x="6012160" y="4891603"/>
            <a:ext cx="2808312" cy="1590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Problems : </a:t>
            </a:r>
            <a:endParaRPr lang="en-US" b="1" dirty="0"/>
          </a:p>
        </p:txBody>
      </p:sp>
      <p:sp>
        <p:nvSpPr>
          <p:cNvPr id="3" name="Content Placeholder 2"/>
          <p:cNvSpPr>
            <a:spLocks noGrp="1"/>
          </p:cNvSpPr>
          <p:nvPr>
            <p:ph idx="1"/>
          </p:nvPr>
        </p:nvSpPr>
        <p:spPr>
          <a:xfrm>
            <a:off x="5162223" y="2220687"/>
            <a:ext cx="3370217" cy="4088674"/>
          </a:xfrm>
        </p:spPr>
        <p:txBody>
          <a:bodyPr>
            <a:normAutofit/>
          </a:bodyPr>
          <a:lstStyle/>
          <a:p>
            <a:pPr>
              <a:buNone/>
            </a:pPr>
            <a:endParaRPr lang="en-IN" sz="2400" dirty="0" smtClean="0"/>
          </a:p>
          <a:p>
            <a:r>
              <a:rPr lang="en-IN" sz="2000" dirty="0" smtClean="0"/>
              <a:t>About 2 million people are deaf in our world. Deprived from various social activities. Like communication. </a:t>
            </a:r>
          </a:p>
          <a:p>
            <a:r>
              <a:rPr lang="en-IN" sz="2000" dirty="0" smtClean="0"/>
              <a:t>They are under-estimated to our society</a:t>
            </a:r>
          </a:p>
          <a:p>
            <a:r>
              <a:rPr lang="en-IN" sz="2000" dirty="0" smtClean="0">
                <a:solidFill>
                  <a:schemeClr val="tx1">
                    <a:lumMod val="85000"/>
                    <a:lumOff val="15000"/>
                  </a:schemeClr>
                </a:solidFill>
                <a:cs typeface="Times New Roman" pitchFamily="18" charset="0"/>
              </a:rPr>
              <a:t>They uses different medium such  as hands, face, or eyes rather  than vocal tract or ears for  communication purpose.</a:t>
            </a:r>
          </a:p>
          <a:p>
            <a:endParaRPr lang="en-IN" sz="2400" dirty="0" smtClean="0"/>
          </a:p>
        </p:txBody>
      </p:sp>
      <p:pic>
        <p:nvPicPr>
          <p:cNvPr id="4" name="Picture 3" descr="1537881639.jpg"/>
          <p:cNvPicPr>
            <a:picLocks noChangeAspect="1"/>
          </p:cNvPicPr>
          <p:nvPr/>
        </p:nvPicPr>
        <p:blipFill>
          <a:blip r:embed="rId2" cstate="print"/>
          <a:stretch>
            <a:fillRect/>
          </a:stretch>
        </p:blipFill>
        <p:spPr>
          <a:xfrm>
            <a:off x="179512" y="2420888"/>
            <a:ext cx="4680520" cy="3479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4</a:t>
            </a:fld>
            <a:endParaRPr lang="en-US"/>
          </a:p>
        </p:txBody>
      </p:sp>
    </p:spTree>
    <p:extLst>
      <p:ext uri="{BB962C8B-B14F-4D97-AF65-F5344CB8AC3E}">
        <p14:creationId xmlns:p14="http://schemas.microsoft.com/office/powerpoint/2010/main" val="1497864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Objective : </a:t>
            </a:r>
            <a:endParaRPr lang="en-US" b="1" dirty="0">
              <a:solidFill>
                <a:schemeClr val="tx1"/>
              </a:solidFill>
            </a:endParaRPr>
          </a:p>
        </p:txBody>
      </p:sp>
      <p:sp>
        <p:nvSpPr>
          <p:cNvPr id="6" name="Content Placeholder 5"/>
          <p:cNvSpPr>
            <a:spLocks noGrp="1"/>
          </p:cNvSpPr>
          <p:nvPr>
            <p:ph idx="1"/>
          </p:nvPr>
        </p:nvSpPr>
        <p:spPr>
          <a:xfrm>
            <a:off x="866215" y="2603500"/>
            <a:ext cx="4277285" cy="3117362"/>
          </a:xfrm>
        </p:spPr>
        <p:txBody>
          <a:bodyPr>
            <a:normAutofit/>
          </a:bodyPr>
          <a:lstStyle/>
          <a:p>
            <a:r>
              <a:rPr lang="en-IN" sz="2000" dirty="0" smtClean="0"/>
              <a:t>SLR can be a desirable interpreter which can help  both the community general and deaf.</a:t>
            </a:r>
          </a:p>
          <a:p>
            <a:pPr>
              <a:buNone/>
            </a:pPr>
            <a:endParaRPr lang="en-IN" sz="2400" dirty="0">
              <a:solidFill>
                <a:schemeClr val="tx1">
                  <a:lumMod val="85000"/>
                  <a:lumOff val="15000"/>
                </a:schemeClr>
              </a:solidFill>
              <a:cs typeface="Times New Roman" pitchFamily="18" charset="0"/>
            </a:endParaRPr>
          </a:p>
          <a:p>
            <a:pPr>
              <a:buNone/>
            </a:pPr>
            <a:endParaRPr lang="en-US" sz="2400" dirty="0" smtClean="0">
              <a:solidFill>
                <a:schemeClr val="tx1">
                  <a:lumMod val="85000"/>
                  <a:lumOff val="15000"/>
                </a:schemeClr>
              </a:solidFill>
              <a:cs typeface="Times New Roman" pitchFamily="18" charset="0"/>
            </a:endParaRPr>
          </a:p>
          <a:p>
            <a:endParaRPr lang="en-IN" sz="2400" dirty="0">
              <a:solidFill>
                <a:schemeClr val="tx1">
                  <a:lumMod val="85000"/>
                  <a:lumOff val="15000"/>
                </a:schemeClr>
              </a:solidFill>
              <a:cs typeface="Times New Roman" pitchFamily="18" charset="0"/>
            </a:endParaRPr>
          </a:p>
        </p:txBody>
      </p:sp>
      <p:sp>
        <p:nvSpPr>
          <p:cNvPr id="7" name="object 4"/>
          <p:cNvSpPr/>
          <p:nvPr/>
        </p:nvSpPr>
        <p:spPr>
          <a:xfrm>
            <a:off x="5685138" y="2492896"/>
            <a:ext cx="2991317" cy="3564450"/>
          </a:xfrm>
          <a:prstGeom prst="rect">
            <a:avLst/>
          </a:prstGeom>
          <a:blipFill>
            <a:blip r:embed="rId2" cstate="print"/>
            <a:stretch>
              <a:fillRect/>
            </a:stretch>
          </a:blipFill>
        </p:spPr>
        <p:txBody>
          <a:bodyPr wrap="square" lIns="0" tIns="0" rIns="0" bIns="0" rtlCol="0"/>
          <a:lstStyle/>
          <a:p>
            <a:endParaRPr dirty="0"/>
          </a:p>
        </p:txBody>
      </p:sp>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5</a:t>
            </a:fld>
            <a:endParaRPr lang="en-US"/>
          </a:p>
        </p:txBody>
      </p:sp>
    </p:spTree>
    <p:extLst>
      <p:ext uri="{BB962C8B-B14F-4D97-AF65-F5344CB8AC3E}">
        <p14:creationId xmlns:p14="http://schemas.microsoft.com/office/powerpoint/2010/main" val="4032248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Objective :</a:t>
            </a:r>
            <a:endParaRPr lang="en-US" b="1" dirty="0">
              <a:solidFill>
                <a:schemeClr val="tx1"/>
              </a:solidFill>
            </a:endParaRPr>
          </a:p>
        </p:txBody>
      </p:sp>
      <p:sp>
        <p:nvSpPr>
          <p:cNvPr id="4" name="Content Placeholder 3"/>
          <p:cNvSpPr>
            <a:spLocks noGrp="1"/>
          </p:cNvSpPr>
          <p:nvPr>
            <p:ph idx="1"/>
          </p:nvPr>
        </p:nvSpPr>
        <p:spPr>
          <a:xfrm>
            <a:off x="866217" y="2603500"/>
            <a:ext cx="4294868" cy="3416300"/>
          </a:xfrm>
        </p:spPr>
        <p:txBody>
          <a:bodyPr>
            <a:normAutofit/>
          </a:bodyPr>
          <a:lstStyle/>
          <a:p>
            <a:pPr>
              <a:buNone/>
            </a:pPr>
            <a:r>
              <a:rPr lang="en-IN" sz="2400" dirty="0" smtClean="0"/>
              <a:t>How will it help ?</a:t>
            </a:r>
          </a:p>
          <a:p>
            <a:r>
              <a:rPr lang="en-IN" dirty="0" smtClean="0"/>
              <a:t>Suppose </a:t>
            </a:r>
            <a:r>
              <a:rPr lang="en-IN" dirty="0"/>
              <a:t>a deaf customer  went to a shop. She is  trying to express	her  demands to the  shopkeeper using sign  language but the  shopkeeper can not  understand her demands</a:t>
            </a:r>
          </a:p>
        </p:txBody>
      </p:sp>
      <p:sp>
        <p:nvSpPr>
          <p:cNvPr id="14" name="object 4"/>
          <p:cNvSpPr/>
          <p:nvPr/>
        </p:nvSpPr>
        <p:spPr>
          <a:xfrm>
            <a:off x="5693446" y="2276872"/>
            <a:ext cx="2963405" cy="3678452"/>
          </a:xfrm>
          <a:prstGeom prst="rect">
            <a:avLst/>
          </a:prstGeom>
          <a:blipFill>
            <a:blip r:embed="rId2" cstate="print"/>
            <a:stretch>
              <a:fillRect/>
            </a:stretch>
          </a:blipFill>
        </p:spPr>
        <p:txBody>
          <a:bodyPr wrap="square" lIns="0" tIns="0" rIns="0" bIns="0" rtlCol="0"/>
          <a:lstStyle/>
          <a:p>
            <a:endParaRPr dirty="0"/>
          </a:p>
        </p:txBody>
      </p:sp>
      <p:sp>
        <p:nvSpPr>
          <p:cNvPr id="5" name="TextBox 4"/>
          <p:cNvSpPr txBox="1"/>
          <p:nvPr/>
        </p:nvSpPr>
        <p:spPr>
          <a:xfrm>
            <a:off x="5823685" y="5955324"/>
            <a:ext cx="1254123" cy="646331"/>
          </a:xfrm>
          <a:prstGeom prst="rect">
            <a:avLst/>
          </a:prstGeom>
          <a:noFill/>
        </p:spPr>
        <p:txBody>
          <a:bodyPr wrap="square" rtlCol="0">
            <a:spAutoFit/>
          </a:bodyPr>
          <a:lstStyle/>
          <a:p>
            <a:r>
              <a:rPr lang="en-IN" dirty="0"/>
              <a:t>shopkeeper</a:t>
            </a:r>
          </a:p>
          <a:p>
            <a:endParaRPr lang="en-IN" dirty="0"/>
          </a:p>
        </p:txBody>
      </p:sp>
      <p:sp>
        <p:nvSpPr>
          <p:cNvPr id="6" name="TextBox 5"/>
          <p:cNvSpPr txBox="1"/>
          <p:nvPr/>
        </p:nvSpPr>
        <p:spPr>
          <a:xfrm>
            <a:off x="7563033" y="6002217"/>
            <a:ext cx="1093819" cy="646331"/>
          </a:xfrm>
          <a:prstGeom prst="rect">
            <a:avLst/>
          </a:prstGeom>
          <a:noFill/>
        </p:spPr>
        <p:txBody>
          <a:bodyPr wrap="square" rtlCol="0">
            <a:spAutoFit/>
          </a:bodyPr>
          <a:lstStyle/>
          <a:p>
            <a:r>
              <a:rPr lang="en-IN" dirty="0" smtClean="0"/>
              <a:t>Deaf</a:t>
            </a:r>
          </a:p>
          <a:p>
            <a:r>
              <a:rPr lang="en-IN" dirty="0" smtClean="0"/>
              <a:t>customer</a:t>
            </a:r>
            <a:endParaRPr lang="en-IN" dirty="0"/>
          </a:p>
        </p:txBody>
      </p:sp>
      <p:sp>
        <p:nvSpPr>
          <p:cNvPr id="7"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6</a:t>
            </a:fld>
            <a:endParaRPr lang="en-US"/>
          </a:p>
        </p:txBody>
      </p:sp>
    </p:spTree>
    <p:extLst>
      <p:ext uri="{BB962C8B-B14F-4D97-AF65-F5344CB8AC3E}">
        <p14:creationId xmlns:p14="http://schemas.microsoft.com/office/powerpoint/2010/main" val="18019125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chemeClr val="tx1"/>
                </a:solidFill>
              </a:rPr>
              <a:t>Literature Review of Paper : </a:t>
            </a:r>
            <a:endParaRPr lang="en-IN" b="1" dirty="0">
              <a:solidFill>
                <a:schemeClr val="tx1"/>
              </a:solidFill>
            </a:endParaRPr>
          </a:p>
        </p:txBody>
      </p:sp>
      <p:sp>
        <p:nvSpPr>
          <p:cNvPr id="3" name="Content Placeholder 2"/>
          <p:cNvSpPr>
            <a:spLocks noGrp="1"/>
          </p:cNvSpPr>
          <p:nvPr>
            <p:ph idx="1"/>
          </p:nvPr>
        </p:nvSpPr>
        <p:spPr/>
        <p:txBody>
          <a:bodyPr>
            <a:normAutofit/>
          </a:bodyPr>
          <a:lstStyle/>
          <a:p>
            <a:r>
              <a:rPr lang="en-US" sz="1600" dirty="0" err="1"/>
              <a:t>Jie</a:t>
            </a:r>
            <a:r>
              <a:rPr lang="en-US" sz="1600" dirty="0"/>
              <a:t> Huang [13] in the year 2018 proposed LS-HAN framework for continuous SLR is proposed, which eliminated both the error prone temporal segmentation and the sentences synthesis in post-processing steps</a:t>
            </a:r>
            <a:r>
              <a:rPr lang="en-US" sz="1600" dirty="0" smtClean="0"/>
              <a:t>.</a:t>
            </a:r>
          </a:p>
          <a:p>
            <a:r>
              <a:rPr lang="en-US" sz="1600" dirty="0" smtClean="0"/>
              <a:t> </a:t>
            </a:r>
            <a:r>
              <a:rPr lang="en-US" sz="1600" dirty="0"/>
              <a:t>For video representation, a two stream 3D CNN generates highly informative global-local features, with one stream focused on global motion information and the other on local gesture representations. </a:t>
            </a:r>
            <a:endParaRPr lang="en-US" sz="1600" dirty="0" smtClean="0"/>
          </a:p>
          <a:p>
            <a:r>
              <a:rPr lang="en-US" sz="1600" dirty="0" smtClean="0"/>
              <a:t>Our future work could involve the extension of the LS-HAN to longer compound sentences and real-time translation tasks.</a:t>
            </a:r>
          </a:p>
          <a:p>
            <a:r>
              <a:rPr lang="en-US" sz="1600" dirty="0" err="1" smtClean="0"/>
              <a:t>Ching-Hua</a:t>
            </a:r>
            <a:r>
              <a:rPr lang="en-US" sz="1600" dirty="0" smtClean="0"/>
              <a:t> </a:t>
            </a:r>
            <a:r>
              <a:rPr lang="en-US" sz="1600" dirty="0" err="1" smtClean="0"/>
              <a:t>Chaun</a:t>
            </a:r>
            <a:r>
              <a:rPr lang="en-US" sz="1600" dirty="0" smtClean="0"/>
              <a:t> [3] in the year 2014 presented an American Sign Language recognition system using a compact and affordable 3D motion sensor. </a:t>
            </a:r>
          </a:p>
          <a:p>
            <a:r>
              <a:rPr lang="en-US" sz="1600" dirty="0" smtClean="0"/>
              <a:t>The palm-sized Leap Motion sensor provides a much more portable and economical solution than </a:t>
            </a:r>
            <a:r>
              <a:rPr lang="en-US" sz="1600" dirty="0" err="1" smtClean="0"/>
              <a:t>Cyblerglove</a:t>
            </a:r>
            <a:r>
              <a:rPr lang="en-US" sz="1600" dirty="0" smtClean="0"/>
              <a:t> or Microsoft </a:t>
            </a:r>
            <a:r>
              <a:rPr lang="en-US" sz="1600" dirty="0" err="1" smtClean="0"/>
              <a:t>kinect</a:t>
            </a:r>
            <a:r>
              <a:rPr lang="en-US" sz="1600" dirty="0" smtClean="0"/>
              <a:t> used in existing studies. They also obtained features for fingers from the API. </a:t>
            </a:r>
          </a:p>
          <a:p>
            <a:r>
              <a:rPr lang="en-US" sz="1600" dirty="0" smtClean="0"/>
              <a:t>For each of the five fingers, they collected its direction (a unit direction vector) and length (in millimeter).</a:t>
            </a:r>
            <a:endParaRPr lang="en-IN" sz="1600" dirty="0" smtClean="0"/>
          </a:p>
          <a:p>
            <a:endParaRPr lang="en-US" sz="1600" dirty="0" smtClean="0"/>
          </a:p>
          <a:p>
            <a:pPr marL="0" indent="0">
              <a:buNone/>
            </a:pPr>
            <a:endParaRPr lang="en-IN" sz="1600"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7</a:t>
            </a:fld>
            <a:endParaRPr lang="en-US"/>
          </a:p>
        </p:txBody>
      </p:sp>
    </p:spTree>
    <p:extLst>
      <p:ext uri="{BB962C8B-B14F-4D97-AF65-F5344CB8AC3E}">
        <p14:creationId xmlns:p14="http://schemas.microsoft.com/office/powerpoint/2010/main" val="4022624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57808"/>
            <a:ext cx="7772400" cy="1143000"/>
          </a:xfrm>
        </p:spPr>
        <p:txBody>
          <a:bodyPr>
            <a:normAutofit fontScale="90000"/>
          </a:bodyPr>
          <a:lstStyle/>
          <a:p>
            <a:pPr algn="ctr"/>
            <a:r>
              <a:rPr lang="en-US" b="1" dirty="0" smtClean="0">
                <a:solidFill>
                  <a:schemeClr val="tx1"/>
                </a:solidFill>
              </a:rPr>
              <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Research </a:t>
            </a:r>
            <a:r>
              <a:rPr lang="en-US" b="1" dirty="0" smtClean="0">
                <a:solidFill>
                  <a:schemeClr val="tx1"/>
                </a:solidFill>
              </a:rPr>
              <a:t>Methodology </a:t>
            </a:r>
            <a:r>
              <a:rPr lang="en-US" b="1" dirty="0" smtClean="0">
                <a:solidFill>
                  <a:schemeClr val="tx1"/>
                </a:solidFill>
              </a:rPr>
              <a:t>:</a:t>
            </a:r>
            <a:br>
              <a:rPr lang="en-US" b="1" dirty="0" smtClean="0">
                <a:solidFill>
                  <a:schemeClr val="tx1"/>
                </a:solidFill>
              </a:rPr>
            </a:br>
            <a:endParaRPr lang="en-US" b="1" dirty="0">
              <a:solidFill>
                <a:schemeClr val="tx1"/>
              </a:solidFill>
            </a:endParaRPr>
          </a:p>
        </p:txBody>
      </p:sp>
      <p:sp>
        <p:nvSpPr>
          <p:cNvPr id="3" name="Content Placeholder 2"/>
          <p:cNvSpPr>
            <a:spLocks noGrp="1"/>
          </p:cNvSpPr>
          <p:nvPr>
            <p:ph idx="1"/>
          </p:nvPr>
        </p:nvSpPr>
        <p:spPr/>
        <p:txBody>
          <a:bodyPr/>
          <a:lstStyle/>
          <a:p>
            <a:pPr marL="342900" lvl="1" indent="-342900">
              <a:buNone/>
            </a:pPr>
            <a:r>
              <a:rPr lang="en-IN" sz="2400" dirty="0" smtClean="0"/>
              <a:t>Technology used : </a:t>
            </a:r>
            <a:endParaRPr lang="en-IN" sz="2400" dirty="0" smtClean="0"/>
          </a:p>
          <a:p>
            <a:pPr marL="342900" lvl="1" indent="-342900">
              <a:buNone/>
            </a:pPr>
            <a:endParaRPr lang="en-IN" sz="2400" dirty="0" smtClean="0"/>
          </a:p>
          <a:p>
            <a:pPr marL="342900" lvl="1" indent="-342900"/>
            <a:r>
              <a:rPr lang="en-IN" sz="2000" dirty="0" smtClean="0"/>
              <a:t>Computer Vision</a:t>
            </a:r>
          </a:p>
          <a:p>
            <a:pPr marL="342900" lvl="1" indent="-342900"/>
            <a:r>
              <a:rPr lang="en-US" sz="2000" dirty="0" smtClean="0"/>
              <a:t>Machine Learning</a:t>
            </a:r>
          </a:p>
          <a:p>
            <a:pPr marL="342900" lvl="1" indent="-342900"/>
            <a:r>
              <a:rPr lang="en-US" sz="2000" dirty="0" smtClean="0"/>
              <a:t>Deep Learning</a:t>
            </a:r>
          </a:p>
          <a:p>
            <a:endParaRPr lang="en-US" dirty="0"/>
          </a:p>
        </p:txBody>
      </p:sp>
      <p:sp>
        <p:nvSpPr>
          <p:cNvPr id="4"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8</a:t>
            </a:fld>
            <a:endParaRPr lang="en-US"/>
          </a:p>
        </p:txBody>
      </p:sp>
    </p:spTree>
    <p:extLst>
      <p:ext uri="{BB962C8B-B14F-4D97-AF65-F5344CB8AC3E}">
        <p14:creationId xmlns:p14="http://schemas.microsoft.com/office/powerpoint/2010/main" val="720086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tx1"/>
                </a:solidFill>
              </a:rPr>
              <a:t>Computer Vision : </a:t>
            </a:r>
            <a:endParaRPr lang="en-US" b="1" dirty="0">
              <a:solidFill>
                <a:schemeClr val="tx1"/>
              </a:solidFill>
            </a:endParaRPr>
          </a:p>
        </p:txBody>
      </p:sp>
      <p:sp>
        <p:nvSpPr>
          <p:cNvPr id="3" name="Content Placeholder 2"/>
          <p:cNvSpPr>
            <a:spLocks noGrp="1"/>
          </p:cNvSpPr>
          <p:nvPr>
            <p:ph idx="1"/>
          </p:nvPr>
        </p:nvSpPr>
        <p:spPr>
          <a:xfrm>
            <a:off x="4427984" y="2204865"/>
            <a:ext cx="4248472" cy="3672408"/>
          </a:xfrm>
        </p:spPr>
        <p:txBody>
          <a:bodyPr>
            <a:normAutofit fontScale="85000" lnSpcReduction="10000"/>
          </a:bodyPr>
          <a:lstStyle/>
          <a:p>
            <a:pPr algn="just">
              <a:buNone/>
            </a:pPr>
            <a:endParaRPr lang="en-IN" b="1" dirty="0" smtClean="0"/>
          </a:p>
          <a:p>
            <a:pPr algn="just">
              <a:buNone/>
            </a:pPr>
            <a:r>
              <a:rPr lang="en-IN" b="1" dirty="0" smtClean="0"/>
              <a:t>     Computer vision is an interdisciplinary scientific field that deals with how computers can be made </a:t>
            </a:r>
            <a:r>
              <a:rPr lang="en-IN" b="1" dirty="0" smtClean="0"/>
              <a:t>to gain </a:t>
            </a:r>
            <a:r>
              <a:rPr lang="en-IN" b="1" dirty="0" smtClean="0"/>
              <a:t>high-level understanding from digital images or videos. From the perspective of engineering, it seeks to automate tasks </a:t>
            </a:r>
            <a:r>
              <a:rPr lang="en-IN" b="1" dirty="0" smtClean="0"/>
              <a:t>that the human</a:t>
            </a:r>
            <a:r>
              <a:rPr lang="en-IN" b="1" dirty="0" smtClean="0"/>
              <a:t> visual system can do.</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636912"/>
            <a:ext cx="3574221" cy="2808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5"/>
          <p:cNvSpPr>
            <a:spLocks noGrp="1"/>
          </p:cNvSpPr>
          <p:nvPr>
            <p:ph type="sldNum" sz="quarter" idx="12"/>
          </p:nvPr>
        </p:nvSpPr>
        <p:spPr>
          <a:xfrm>
            <a:off x="146304" y="6210300"/>
            <a:ext cx="457200" cy="457200"/>
          </a:xfrm>
        </p:spPr>
        <p:txBody>
          <a:bodyPr/>
          <a:lstStyle/>
          <a:p>
            <a:fld id="{A863FF37-6896-4150-90F0-46A38F919159}" type="slidenum">
              <a:rPr lang="en-US" smtClean="0"/>
              <a:pPr/>
              <a:t>9</a:t>
            </a:fld>
            <a:endParaRPr lang="en-US"/>
          </a:p>
        </p:txBody>
      </p:sp>
    </p:spTree>
    <p:extLst>
      <p:ext uri="{BB962C8B-B14F-4D97-AF65-F5344CB8AC3E}">
        <p14:creationId xmlns:p14="http://schemas.microsoft.com/office/powerpoint/2010/main" val="16578232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314</TotalTime>
  <Words>1194</Words>
  <Application>Microsoft Office PowerPoint</Application>
  <PresentationFormat>On-screen Show (4:3)</PresentationFormat>
  <Paragraphs>160</Paragraphs>
  <Slides>28</Slides>
  <Notes>1</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Equity</vt:lpstr>
      <vt:lpstr>SIGN LANGUAGE RECOGNITION </vt:lpstr>
      <vt:lpstr>Table of content : </vt:lpstr>
      <vt:lpstr>Introduction : </vt:lpstr>
      <vt:lpstr>Problems : </vt:lpstr>
      <vt:lpstr>Objective : </vt:lpstr>
      <vt:lpstr>Objective :</vt:lpstr>
      <vt:lpstr>Literature Review of Paper : </vt:lpstr>
      <vt:lpstr>          Research Methodology : </vt:lpstr>
      <vt:lpstr>Computer Vision : </vt:lpstr>
      <vt:lpstr>Open CV :</vt:lpstr>
      <vt:lpstr>Machine learning :</vt:lpstr>
      <vt:lpstr>Deep Learning :</vt:lpstr>
      <vt:lpstr>Research Methodology:</vt:lpstr>
      <vt:lpstr>Artificial Neural Network (ANN) :</vt:lpstr>
      <vt:lpstr>Artificial Neural Network (ANN) :</vt:lpstr>
      <vt:lpstr>Convolutional Neural Network : </vt:lpstr>
      <vt:lpstr>Convolutional Neural Network : </vt:lpstr>
      <vt:lpstr>Implementation : </vt:lpstr>
      <vt:lpstr>Implementation : </vt:lpstr>
      <vt:lpstr>Implementation : </vt:lpstr>
      <vt:lpstr>Implementation : </vt:lpstr>
      <vt:lpstr>Working Procedure : </vt:lpstr>
      <vt:lpstr>Implementation Video : </vt:lpstr>
      <vt:lpstr>Limitations : </vt:lpstr>
      <vt:lpstr>Limitations : </vt:lpstr>
      <vt:lpstr>CONCLUSION</vt:lpstr>
      <vt:lpstr>References</vt:lpstr>
      <vt:lpstr> 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Manan Puliyani</cp:lastModifiedBy>
  <cp:revision>65</cp:revision>
  <dcterms:created xsi:type="dcterms:W3CDTF">2014-09-25T09:51:56Z</dcterms:created>
  <dcterms:modified xsi:type="dcterms:W3CDTF">2020-04-06T07:03:47Z</dcterms:modified>
</cp:coreProperties>
</file>